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536" r:id="rId3"/>
    <p:sldId id="537" r:id="rId4"/>
    <p:sldId id="530" r:id="rId5"/>
    <p:sldId id="259" r:id="rId6"/>
    <p:sldId id="260" r:id="rId7"/>
    <p:sldId id="261" r:id="rId8"/>
    <p:sldId id="262" r:id="rId9"/>
    <p:sldId id="523" r:id="rId10"/>
    <p:sldId id="524" r:id="rId11"/>
    <p:sldId id="525" r:id="rId12"/>
    <p:sldId id="526" r:id="rId13"/>
    <p:sldId id="527" r:id="rId14"/>
    <p:sldId id="538" r:id="rId15"/>
    <p:sldId id="531" r:id="rId16"/>
    <p:sldId id="532" r:id="rId17"/>
    <p:sldId id="533" r:id="rId18"/>
    <p:sldId id="534" r:id="rId19"/>
    <p:sldId id="539" r:id="rId20"/>
    <p:sldId id="53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83" d="100"/>
          <a:sy n="83" d="100"/>
        </p:scale>
        <p:origin x="45"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C960-1535-4080-8AEC-510923F66549}" type="datetimeFigureOut">
              <a:rPr lang="en-IN" smtClean="0"/>
              <a:t>18-09-2023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95E1A-10EA-4029-AFA4-6519CD8F2C66}" type="slidenum">
              <a:rPr lang="en-IN" smtClean="0"/>
              <a:t>‹#›</a:t>
            </a:fld>
            <a:endParaRPr lang="en-IN"/>
          </a:p>
        </p:txBody>
      </p:sp>
    </p:spTree>
    <p:extLst>
      <p:ext uri="{BB962C8B-B14F-4D97-AF65-F5344CB8AC3E}">
        <p14:creationId xmlns:p14="http://schemas.microsoft.com/office/powerpoint/2010/main" val="704450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algn="ctr">
              <a:lnSpc>
                <a:spcPct val="50000"/>
              </a:lnSpc>
              <a:spcBef>
                <a:spcPct val="50000"/>
              </a:spcBef>
              <a:buSzPct val="68000"/>
            </a:pPr>
            <a:endParaRPr lang="en-US" b="1" dirty="0">
              <a:solidFill>
                <a:srgbClr val="000099"/>
              </a:solidFill>
              <a:cs typeface="Arial" pitchFamily="34" charset="0"/>
            </a:endParaRPr>
          </a:p>
        </p:txBody>
      </p:sp>
      <p:sp>
        <p:nvSpPr>
          <p:cNvPr id="24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D16D7E-CB60-4AB4-B808-B099D4746991}" type="slidenum">
              <a:rPr lang="en-US"/>
              <a:pPr fontAlgn="base">
                <a:spcBef>
                  <a:spcPct val="0"/>
                </a:spcBef>
                <a:spcAft>
                  <a:spcPct val="0"/>
                </a:spcAft>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algn="ctr">
              <a:lnSpc>
                <a:spcPct val="50000"/>
              </a:lnSpc>
              <a:spcBef>
                <a:spcPct val="50000"/>
              </a:spcBef>
              <a:buSzPct val="68000"/>
            </a:pPr>
            <a:endParaRPr lang="en-US" b="1" dirty="0">
              <a:solidFill>
                <a:srgbClr val="000099"/>
              </a:solidFill>
              <a:cs typeface="Arial" pitchFamily="34" charset="0"/>
            </a:endParaRPr>
          </a:p>
        </p:txBody>
      </p:sp>
      <p:sp>
        <p:nvSpPr>
          <p:cNvPr id="24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D16D7E-CB60-4AB4-B808-B099D4746991}" type="slidenum">
              <a:rPr lang="en-US"/>
              <a:pPr fontAlgn="base">
                <a:spcBef>
                  <a:spcPct val="0"/>
                </a:spcBef>
                <a:spcAft>
                  <a:spcPct val="0"/>
                </a:spcAft>
              </a:pPr>
              <a:t>3</a:t>
            </a:fld>
            <a:endParaRPr lang="en-US" dirty="0"/>
          </a:p>
        </p:txBody>
      </p:sp>
    </p:spTree>
    <p:extLst>
      <p:ext uri="{BB962C8B-B14F-4D97-AF65-F5344CB8AC3E}">
        <p14:creationId xmlns:p14="http://schemas.microsoft.com/office/powerpoint/2010/main" val="208614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C5AC-2D8A-47EE-899F-7BF3EAB556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5B4C9E5-E207-4F57-98DD-31AB03A282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1A20D6D-6B79-4755-A4CC-93C63B1F1669}"/>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4818558E-3414-4291-8771-BCBB34A60E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2C3689-4232-47E5-8659-5E4F58F3AB2F}"/>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53533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F0E7-3F3E-42A9-82B8-8601B4CA14E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B01D3D-BA5D-4C9C-9E8A-C5C93F5F390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130215-617C-466A-94FA-487CF2EB1A23}"/>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A3A01EE2-789C-4177-935C-85C8353F5F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1BF60A-6DF3-4F0D-BDEA-065B59A51C40}"/>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3510332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3277B-9EBD-4F72-93AF-C82E730DC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C3C0E1-F54B-41A7-990C-192B68ABDE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AD4738-7708-499C-84CF-043E56E8C706}"/>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D2CDB704-583C-408C-A66B-681ED33757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B09949-E71B-4D5A-83E9-6987BE931933}"/>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144613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D31-D081-4E7C-A7D4-A80CA797CF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6F5459-4ADE-488B-893D-6AA4AEAAC2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7CEE45-0FEA-4AF9-9CA0-3F1E261823F1}"/>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B2EF5589-ACB2-4344-8F88-5AA5B93E2D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C4260E-AEAB-4312-9F13-1F2B5EABDB02}"/>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409101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B8E-AAC0-462B-80F6-2B4D71CB4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C61E3A9-FDC3-4215-9AAD-591701A07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A330C5-EBF6-48A3-8733-1CF0303A11F2}"/>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4C6206C7-F3D6-4E89-BD70-E45CACBF07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516D52-D400-40F6-A4A0-00781799F26C}"/>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168270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2AFC-74E5-4DFC-8158-225D401BB4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1F126D-B2EA-4A94-B0ED-EC4EC6EDA7E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E86298-0FF8-4406-89C0-5A53F3547C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43987F-9BD3-4014-8E4C-57FC870D0C30}"/>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6" name="Footer Placeholder 5">
            <a:extLst>
              <a:ext uri="{FF2B5EF4-FFF2-40B4-BE49-F238E27FC236}">
                <a16:creationId xmlns:a16="http://schemas.microsoft.com/office/drawing/2014/main" id="{F74158A3-620D-40D0-880D-394FC63148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D93135-A81F-4C00-8AE2-DCF49DB83CC7}"/>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426718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B973-3E69-48FC-A5DC-1B56B15776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2F7C58-807B-4B95-9793-A19D61B343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1899B9-7FEC-4FC2-BEA5-9F9903710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C96A0A7-7647-4D50-84BA-200B93B65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65C69A-392A-4D07-A401-5B180C6A56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0CC1317-30D7-4305-BF3F-0C7C34359CC1}"/>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8" name="Footer Placeholder 7">
            <a:extLst>
              <a:ext uri="{FF2B5EF4-FFF2-40B4-BE49-F238E27FC236}">
                <a16:creationId xmlns:a16="http://schemas.microsoft.com/office/drawing/2014/main" id="{190EB19E-2398-4BD9-8A9A-D477AA821F7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3A233F7-D1F5-4ED4-85A6-0D6D1B5C05FE}"/>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156405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B12E-42A1-4CBD-B072-926F38ACF71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F0B3376-0202-49A7-A5BF-326F9F99A9F0}"/>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4" name="Footer Placeholder 3">
            <a:extLst>
              <a:ext uri="{FF2B5EF4-FFF2-40B4-BE49-F238E27FC236}">
                <a16:creationId xmlns:a16="http://schemas.microsoft.com/office/drawing/2014/main" id="{357C1408-AEC7-4DCA-AF62-81EBF48C537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752FEA-BFB1-4DF5-95D8-769CA40EE2B0}"/>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347735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685200-6AC9-4971-9645-E47D416B3118}"/>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3" name="Footer Placeholder 2">
            <a:extLst>
              <a:ext uri="{FF2B5EF4-FFF2-40B4-BE49-F238E27FC236}">
                <a16:creationId xmlns:a16="http://schemas.microsoft.com/office/drawing/2014/main" id="{F25782F3-1C45-47AC-B0E4-47986DE8577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167728-9B3B-4133-9C49-0817814FB043}"/>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283085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1228-22B1-43A3-A2C3-28092C66E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C453D7-24C8-49C0-B2FA-085ED75DD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DE95B2-067F-4D5C-9F61-015390DA8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5A88F1-3F51-4288-A8E7-64BC1CAB6D2C}"/>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6" name="Footer Placeholder 5">
            <a:extLst>
              <a:ext uri="{FF2B5EF4-FFF2-40B4-BE49-F238E27FC236}">
                <a16:creationId xmlns:a16="http://schemas.microsoft.com/office/drawing/2014/main" id="{65163DA5-1AFC-4884-B90A-E3B69C22E2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3C0B21-E404-4C4A-B7FD-50FD49BE6332}"/>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307009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AF61-6FD0-437C-A6A4-7B3BE04BE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8238E1-4634-444D-AC33-3516A1A4ED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75F0E2F-FAD9-47BD-8DF1-A45A03FF5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AF4FF5-5831-484C-BAE5-038EC945B827}"/>
              </a:ext>
            </a:extLst>
          </p:cNvPr>
          <p:cNvSpPr>
            <a:spLocks noGrp="1"/>
          </p:cNvSpPr>
          <p:nvPr>
            <p:ph type="dt" sz="half" idx="10"/>
          </p:nvPr>
        </p:nvSpPr>
        <p:spPr/>
        <p:txBody>
          <a:bodyPr/>
          <a:lstStyle/>
          <a:p>
            <a:fld id="{6018A8A2-5F7C-43EC-8407-056279DA3E9F}" type="datetimeFigureOut">
              <a:rPr lang="en-GB" smtClean="0"/>
              <a:t>18/09/2023</a:t>
            </a:fld>
            <a:endParaRPr lang="en-GB"/>
          </a:p>
        </p:txBody>
      </p:sp>
      <p:sp>
        <p:nvSpPr>
          <p:cNvPr id="6" name="Footer Placeholder 5">
            <a:extLst>
              <a:ext uri="{FF2B5EF4-FFF2-40B4-BE49-F238E27FC236}">
                <a16:creationId xmlns:a16="http://schemas.microsoft.com/office/drawing/2014/main" id="{0AAC7AB6-8509-4602-A7D6-D64638DA22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DEE269-24CA-443D-A3C9-315F83842121}"/>
              </a:ext>
            </a:extLst>
          </p:cNvPr>
          <p:cNvSpPr>
            <a:spLocks noGrp="1"/>
          </p:cNvSpPr>
          <p:nvPr>
            <p:ph type="sldNum" sz="quarter" idx="12"/>
          </p:nvPr>
        </p:nvSpPr>
        <p:spPr/>
        <p:txBody>
          <a:bodyPr/>
          <a:lstStyle/>
          <a:p>
            <a:fld id="{B9B987D9-B16C-4025-916D-88C287F45267}" type="slidenum">
              <a:rPr lang="en-GB" smtClean="0"/>
              <a:t>‹#›</a:t>
            </a:fld>
            <a:endParaRPr lang="en-GB"/>
          </a:p>
        </p:txBody>
      </p:sp>
    </p:spTree>
    <p:extLst>
      <p:ext uri="{BB962C8B-B14F-4D97-AF65-F5344CB8AC3E}">
        <p14:creationId xmlns:p14="http://schemas.microsoft.com/office/powerpoint/2010/main" val="2020024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EA453-69BE-49EB-93EB-B777D9D18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CE40E3-C75B-4CD0-B492-94A41FBE7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A49F5A-B232-4606-B18C-020214F88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8A8A2-5F7C-43EC-8407-056279DA3E9F}" type="datetimeFigureOut">
              <a:rPr lang="en-GB" smtClean="0"/>
              <a:t>18/09/2023</a:t>
            </a:fld>
            <a:endParaRPr lang="en-GB"/>
          </a:p>
        </p:txBody>
      </p:sp>
      <p:sp>
        <p:nvSpPr>
          <p:cNvPr id="5" name="Footer Placeholder 4">
            <a:extLst>
              <a:ext uri="{FF2B5EF4-FFF2-40B4-BE49-F238E27FC236}">
                <a16:creationId xmlns:a16="http://schemas.microsoft.com/office/drawing/2014/main" id="{5F986CCD-106E-4453-BD33-B87009240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DBE1841-B5B8-4AA0-8895-57735DCA88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987D9-B16C-4025-916D-88C287F45267}" type="slidenum">
              <a:rPr lang="en-GB" smtClean="0"/>
              <a:t>‹#›</a:t>
            </a:fld>
            <a:endParaRPr lang="en-GB"/>
          </a:p>
        </p:txBody>
      </p:sp>
    </p:spTree>
    <p:extLst>
      <p:ext uri="{BB962C8B-B14F-4D97-AF65-F5344CB8AC3E}">
        <p14:creationId xmlns:p14="http://schemas.microsoft.com/office/powerpoint/2010/main" val="1277184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erkeleyearth.org/data/" TargetMode="External"/><Relationship Id="rId7"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jfif"/><Relationship Id="rId5" Type="http://schemas.openxmlformats.org/officeDocument/2006/relationships/hyperlink" Target="https://www.statista.com/statistics/1264709/area-burned-by-wildfire-in-greece/" TargetMode="External"/><Relationship Id="rId4" Type="http://schemas.openxmlformats.org/officeDocument/2006/relationships/hyperlink" Target="https://hpwren.ucsd.ed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f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2.jfif"/><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5.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fif"/><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fif"/><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0EAA-F2AF-403D-BFDB-DA38F526F6CC}"/>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3718E8A3-1E12-4B19-A4B6-70DBD3F434DB}"/>
              </a:ext>
            </a:extLst>
          </p:cNvPr>
          <p:cNvSpPr>
            <a:spLocks noGrp="1"/>
          </p:cNvSpPr>
          <p:nvPr>
            <p:ph type="subTitle" idx="1"/>
          </p:nvPr>
        </p:nvSpPr>
        <p:spPr/>
        <p:txBody>
          <a:bodyPr/>
          <a:lstStyle/>
          <a:p>
            <a:endParaRPr lang="en-GB"/>
          </a:p>
        </p:txBody>
      </p:sp>
      <p:pic>
        <p:nvPicPr>
          <p:cNvPr id="4" name="Picture 3">
            <a:extLst>
              <a:ext uri="{FF2B5EF4-FFF2-40B4-BE49-F238E27FC236}">
                <a16:creationId xmlns:a16="http://schemas.microsoft.com/office/drawing/2014/main" id="{6BEC9FB1-2BF7-4AF0-B6D0-04AA6E0932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1" y="-132272"/>
            <a:ext cx="12272513" cy="6955766"/>
          </a:xfrm>
          <a:prstGeom prst="rect">
            <a:avLst/>
          </a:prstGeom>
          <a:noFill/>
          <a:ln>
            <a:noFill/>
          </a:ln>
        </p:spPr>
      </p:pic>
      <p:sp>
        <p:nvSpPr>
          <p:cNvPr id="5" name="TextBox 4">
            <a:extLst>
              <a:ext uri="{FF2B5EF4-FFF2-40B4-BE49-F238E27FC236}">
                <a16:creationId xmlns:a16="http://schemas.microsoft.com/office/drawing/2014/main" id="{D9E3DA20-5E57-4AAB-A46C-38580EF87780}"/>
              </a:ext>
            </a:extLst>
          </p:cNvPr>
          <p:cNvSpPr txBox="1"/>
          <p:nvPr/>
        </p:nvSpPr>
        <p:spPr>
          <a:xfrm>
            <a:off x="96252" y="1600200"/>
            <a:ext cx="5041233" cy="1208729"/>
          </a:xfrm>
          <a:prstGeom prst="rect">
            <a:avLst/>
          </a:prstGeom>
          <a:solidFill>
            <a:schemeClr val="tx1"/>
          </a:solidFill>
        </p:spPr>
        <p:txBody>
          <a:bodyPr wrap="square" rtlCol="0">
            <a:spAutoFit/>
          </a:bodyPr>
          <a:lstStyle/>
          <a:p>
            <a:pPr>
              <a:lnSpc>
                <a:spcPct val="125000"/>
              </a:lnSpc>
            </a:pPr>
            <a:r>
              <a:rPr lang="en-IN" sz="2000" b="1" dirty="0">
                <a:solidFill>
                  <a:schemeClr val="bg1"/>
                </a:solidFill>
                <a:latin typeface="Arial" panose="020B0604020202020204" pitchFamily="34" charset="0"/>
                <a:cs typeface="Arial" panose="020B0604020202020204" pitchFamily="34" charset="0"/>
              </a:rPr>
              <a:t>Enhancing Wildfire Management</a:t>
            </a:r>
          </a:p>
          <a:p>
            <a:pPr>
              <a:lnSpc>
                <a:spcPct val="125000"/>
              </a:lnSpc>
            </a:pPr>
            <a:r>
              <a:rPr lang="en-IN" sz="2000" b="1" dirty="0">
                <a:solidFill>
                  <a:schemeClr val="bg1"/>
                </a:solidFill>
                <a:latin typeface="Arial" panose="020B0604020202020204" pitchFamily="34" charset="0"/>
                <a:cs typeface="Arial" panose="020B0604020202020204" pitchFamily="34" charset="0"/>
              </a:rPr>
              <a:t>By</a:t>
            </a:r>
          </a:p>
          <a:p>
            <a:pPr>
              <a:lnSpc>
                <a:spcPct val="125000"/>
              </a:lnSpc>
            </a:pPr>
            <a:r>
              <a:rPr lang="en-IN" sz="2000" b="1" dirty="0">
                <a:solidFill>
                  <a:schemeClr val="bg1"/>
                </a:solidFill>
                <a:latin typeface="Arial" panose="020B0604020202020204" pitchFamily="34" charset="0"/>
                <a:cs typeface="Arial" panose="020B0604020202020204" pitchFamily="34" charset="0"/>
              </a:rPr>
              <a:t>Team 3 (Pyro Vision)</a:t>
            </a:r>
          </a:p>
        </p:txBody>
      </p:sp>
    </p:spTree>
    <p:extLst>
      <p:ext uri="{BB962C8B-B14F-4D97-AF65-F5344CB8AC3E}">
        <p14:creationId xmlns:p14="http://schemas.microsoft.com/office/powerpoint/2010/main" val="392585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66243-7D52-466D-8CC3-70442CB481A5}"/>
              </a:ext>
            </a:extLst>
          </p:cNvPr>
          <p:cNvSpPr>
            <a:spLocks noGrp="1"/>
          </p:cNvSpPr>
          <p:nvPr>
            <p:ph idx="1"/>
          </p:nvPr>
        </p:nvSpPr>
        <p:spPr>
          <a:xfrm>
            <a:off x="838200" y="741872"/>
            <a:ext cx="10515600" cy="5854459"/>
          </a:xfrm>
        </p:spPr>
        <p:txBody>
          <a:bodyPr>
            <a:normAutofit/>
          </a:bodyPr>
          <a:lstStyle/>
          <a:p>
            <a:pPr marL="0" indent="0">
              <a:buNone/>
            </a:pPr>
            <a:r>
              <a:rPr lang="en-GB" sz="2400" b="1"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 </a:t>
            </a: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pPr marL="0" indent="0">
              <a:buNone/>
            </a:pPr>
            <a:endParaRPr lang="en-GB" sz="2400" dirty="0">
              <a:latin typeface="Arial" panose="020B0604020202020204" pitchFamily="34" charset="0"/>
              <a:cs typeface="Arial" panose="020B0604020202020204" pitchFamily="34" charset="0"/>
            </a:endParaRPr>
          </a:p>
          <a:p>
            <a:pPr marL="0" indent="0">
              <a:buNone/>
            </a:pPr>
            <a:endParaRPr lang="en-GB" sz="2400" dirty="0">
              <a:latin typeface="Arial" panose="020B0604020202020204" pitchFamily="34" charset="0"/>
              <a:cs typeface="Arial" panose="020B0604020202020204" pitchFamily="34" charset="0"/>
            </a:endParaRPr>
          </a:p>
          <a:p>
            <a:endParaRPr lang="en-GB" dirty="0"/>
          </a:p>
        </p:txBody>
      </p:sp>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580123" y="974739"/>
            <a:ext cx="10951235"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Data Sources, Data processing and technique Used.</a:t>
            </a:r>
            <a:endParaRPr lang="en-IN" sz="2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FB483DC-3B01-4FE7-9DE0-AA376EF2E7AC}"/>
              </a:ext>
            </a:extLst>
          </p:cNvPr>
          <p:cNvGraphicFramePr>
            <a:graphicFrameLocks noGrp="1"/>
          </p:cNvGraphicFramePr>
          <p:nvPr>
            <p:extLst>
              <p:ext uri="{D42A27DB-BD31-4B8C-83A1-F6EECF244321}">
                <p14:modId xmlns:p14="http://schemas.microsoft.com/office/powerpoint/2010/main" val="707890045"/>
              </p:ext>
            </p:extLst>
          </p:nvPr>
        </p:nvGraphicFramePr>
        <p:xfrm>
          <a:off x="580123" y="1556470"/>
          <a:ext cx="10951235" cy="5140543"/>
        </p:xfrm>
        <a:graphic>
          <a:graphicData uri="http://schemas.openxmlformats.org/drawingml/2006/table">
            <a:tbl>
              <a:tblPr firstRow="1" bandRow="1">
                <a:tableStyleId>{5C22544A-7EE6-4342-B048-85BDC9FD1C3A}</a:tableStyleId>
              </a:tblPr>
              <a:tblGrid>
                <a:gridCol w="2229476">
                  <a:extLst>
                    <a:ext uri="{9D8B030D-6E8A-4147-A177-3AD203B41FA5}">
                      <a16:colId xmlns:a16="http://schemas.microsoft.com/office/drawing/2014/main" val="2035112610"/>
                    </a:ext>
                  </a:extLst>
                </a:gridCol>
                <a:gridCol w="3246141">
                  <a:extLst>
                    <a:ext uri="{9D8B030D-6E8A-4147-A177-3AD203B41FA5}">
                      <a16:colId xmlns:a16="http://schemas.microsoft.com/office/drawing/2014/main" val="1204836309"/>
                    </a:ext>
                  </a:extLst>
                </a:gridCol>
                <a:gridCol w="2737809">
                  <a:extLst>
                    <a:ext uri="{9D8B030D-6E8A-4147-A177-3AD203B41FA5}">
                      <a16:colId xmlns:a16="http://schemas.microsoft.com/office/drawing/2014/main" val="689965828"/>
                    </a:ext>
                  </a:extLst>
                </a:gridCol>
                <a:gridCol w="2737809">
                  <a:extLst>
                    <a:ext uri="{9D8B030D-6E8A-4147-A177-3AD203B41FA5}">
                      <a16:colId xmlns:a16="http://schemas.microsoft.com/office/drawing/2014/main" val="2214917332"/>
                    </a:ext>
                  </a:extLst>
                </a:gridCol>
              </a:tblGrid>
              <a:tr h="468446">
                <a:tc>
                  <a:txBody>
                    <a:bodyPr/>
                    <a:lstStyle/>
                    <a:p>
                      <a:r>
                        <a:rPr lang="en-GB" sz="1600" dirty="0">
                          <a:latin typeface="Arial" panose="020B0604020202020204" pitchFamily="34" charset="0"/>
                          <a:cs typeface="Arial" panose="020B0604020202020204" pitchFamily="34" charset="0"/>
                        </a:rPr>
                        <a:t>Aspect</a:t>
                      </a:r>
                    </a:p>
                  </a:txBody>
                  <a:tcPr/>
                </a:tc>
                <a:tc>
                  <a:txBody>
                    <a:bodyPr/>
                    <a:lstStyle/>
                    <a:p>
                      <a:r>
                        <a:rPr lang="en-GB" sz="1600" dirty="0">
                          <a:latin typeface="Arial" panose="020B0604020202020204" pitchFamily="34" charset="0"/>
                          <a:cs typeface="Arial" panose="020B0604020202020204" pitchFamily="34" charset="0"/>
                        </a:rPr>
                        <a:t>Data Sources</a:t>
                      </a:r>
                    </a:p>
                  </a:txBody>
                  <a:tcPr/>
                </a:tc>
                <a:tc>
                  <a:txBody>
                    <a:bodyPr/>
                    <a:lstStyle/>
                    <a:p>
                      <a:r>
                        <a:rPr lang="en-GB" sz="1600" dirty="0">
                          <a:latin typeface="Arial" panose="020B0604020202020204" pitchFamily="34" charset="0"/>
                          <a:cs typeface="Arial" panose="020B0604020202020204" pitchFamily="34" charset="0"/>
                        </a:rPr>
                        <a:t>Data processing</a:t>
                      </a:r>
                    </a:p>
                  </a:txBody>
                  <a:tcPr/>
                </a:tc>
                <a:tc>
                  <a:txBody>
                    <a:bodyPr/>
                    <a:lstStyle/>
                    <a:p>
                      <a:r>
                        <a:rPr lang="en-GB" sz="1600" dirty="0">
                          <a:latin typeface="Arial" panose="020B0604020202020204" pitchFamily="34" charset="0"/>
                          <a:cs typeface="Arial" panose="020B0604020202020204" pitchFamily="34" charset="0"/>
                        </a:rPr>
                        <a:t>Techniques Used</a:t>
                      </a:r>
                    </a:p>
                  </a:txBody>
                  <a:tcPr/>
                </a:tc>
                <a:extLst>
                  <a:ext uri="{0D108BD9-81ED-4DB2-BD59-A6C34878D82A}">
                    <a16:rowId xmlns:a16="http://schemas.microsoft.com/office/drawing/2014/main" val="1801413147"/>
                  </a:ext>
                </a:extLst>
              </a:tr>
              <a:tr h="853955">
                <a:tc>
                  <a:txBody>
                    <a:bodyPr/>
                    <a:lstStyle/>
                    <a:p>
                      <a:r>
                        <a:rPr lang="en-GB" sz="1600" dirty="0">
                          <a:latin typeface="Arial" panose="020B0604020202020204" pitchFamily="34" charset="0"/>
                          <a:cs typeface="Arial" panose="020B0604020202020204" pitchFamily="34" charset="0"/>
                        </a:rPr>
                        <a:t>Prediction of Wildfire Occurrence</a:t>
                      </a:r>
                    </a:p>
                  </a:txBody>
                  <a:tcPr/>
                </a:tc>
                <a:tc>
                  <a:txBody>
                    <a:bodyPr/>
                    <a:lstStyle/>
                    <a:p>
                      <a:r>
                        <a:rPr lang="en-GB" sz="1600" dirty="0">
                          <a:latin typeface="Arial" panose="020B0604020202020204" pitchFamily="34" charset="0"/>
                          <a:cs typeface="Arial" panose="020B0604020202020204" pitchFamily="34" charset="0"/>
                        </a:rPr>
                        <a:t>Wildfire: Nasa Firms</a:t>
                      </a:r>
                    </a:p>
                    <a:p>
                      <a:r>
                        <a:rPr lang="en-GB" sz="1600" dirty="0">
                          <a:latin typeface="Arial" panose="020B0604020202020204" pitchFamily="34" charset="0"/>
                          <a:cs typeface="Arial" panose="020B0604020202020204" pitchFamily="34" charset="0"/>
                        </a:rPr>
                        <a:t>Temperature: Berkeley Earth</a:t>
                      </a:r>
                    </a:p>
                  </a:txBody>
                  <a:tcPr/>
                </a:tc>
                <a:tc>
                  <a:txBody>
                    <a:bodyPr/>
                    <a:lstStyle/>
                    <a:p>
                      <a:r>
                        <a:rPr lang="en-GB" sz="1600" dirty="0">
                          <a:latin typeface="Arial" panose="020B0604020202020204" pitchFamily="34" charset="0"/>
                          <a:cs typeface="Arial" panose="020B0604020202020204" pitchFamily="34" charset="0"/>
                        </a:rPr>
                        <a:t>Data preparation and cleaning. </a:t>
                      </a:r>
                    </a:p>
                    <a:p>
                      <a:r>
                        <a:rPr lang="en-GB" sz="1600" dirty="0">
                          <a:latin typeface="Arial" panose="020B0604020202020204" pitchFamily="34" charset="0"/>
                          <a:cs typeface="Arial" panose="020B0604020202020204" pitchFamily="34" charset="0"/>
                        </a:rPr>
                        <a:t>Merging of both datasets.</a:t>
                      </a:r>
                    </a:p>
                  </a:txBody>
                  <a:tcPr/>
                </a:tc>
                <a:tc>
                  <a:txBody>
                    <a:bodyPr/>
                    <a:lstStyle/>
                    <a:p>
                      <a:r>
                        <a:rPr lang="en-GB" sz="1600" dirty="0">
                          <a:latin typeface="Arial" panose="020B0604020202020204" pitchFamily="34" charset="0"/>
                          <a:cs typeface="Arial" panose="020B0604020202020204" pitchFamily="34" charset="0"/>
                        </a:rPr>
                        <a:t>Regression, Classification, Time</a:t>
                      </a:r>
                    </a:p>
                  </a:txBody>
                  <a:tcPr/>
                </a:tc>
                <a:extLst>
                  <a:ext uri="{0D108BD9-81ED-4DB2-BD59-A6C34878D82A}">
                    <a16:rowId xmlns:a16="http://schemas.microsoft.com/office/drawing/2014/main" val="3420558875"/>
                  </a:ext>
                </a:extLst>
              </a:tr>
              <a:tr h="1110141">
                <a:tc>
                  <a:txBody>
                    <a:bodyPr/>
                    <a:lstStyle/>
                    <a:p>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hlinkClick r:id="rId3"/>
                        </a:rPr>
                        <a:t>https://firms.modaps.eosdis.nasa.gov/download/create.php</a:t>
                      </a:r>
                    </a:p>
                    <a:p>
                      <a:endParaRPr lang="en-GB" sz="1600" dirty="0">
                        <a:latin typeface="Arial" panose="020B0604020202020204" pitchFamily="34" charset="0"/>
                        <a:cs typeface="Arial" panose="020B0604020202020204" pitchFamily="34" charset="0"/>
                        <a:hlinkClick r:id="rId3"/>
                      </a:endParaRPr>
                    </a:p>
                    <a:p>
                      <a:r>
                        <a:rPr lang="en-GB" sz="1600" dirty="0">
                          <a:latin typeface="Arial" panose="020B0604020202020204" pitchFamily="34" charset="0"/>
                          <a:cs typeface="Arial" panose="020B0604020202020204" pitchFamily="34" charset="0"/>
                          <a:hlinkClick r:id="rId3"/>
                        </a:rPr>
                        <a:t>https://berkeleyearth.org/data/</a:t>
                      </a:r>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rPr>
                        <a:t> </a:t>
                      </a: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 </a:t>
                      </a:r>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355237"/>
                  </a:ext>
                </a:extLst>
              </a:tr>
              <a:tr h="597768">
                <a:tc>
                  <a:txBody>
                    <a:bodyPr/>
                    <a:lstStyle/>
                    <a:p>
                      <a:r>
                        <a:rPr lang="en-GB" sz="1600" dirty="0">
                          <a:latin typeface="Arial" panose="020B0604020202020204" pitchFamily="34" charset="0"/>
                          <a:cs typeface="Arial" panose="020B0604020202020204" pitchFamily="34" charset="0"/>
                        </a:rPr>
                        <a:t>Smoke Detection</a:t>
                      </a: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 Image Analysis </a:t>
                      </a:r>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Detection Methodology</a:t>
                      </a:r>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rPr>
                        <a:t>Classification using Neural Network</a:t>
                      </a:r>
                    </a:p>
                  </a:txBody>
                  <a:tcPr/>
                </a:tc>
                <a:extLst>
                  <a:ext uri="{0D108BD9-81ED-4DB2-BD59-A6C34878D82A}">
                    <a16:rowId xmlns:a16="http://schemas.microsoft.com/office/drawing/2014/main" val="1789152569"/>
                  </a:ext>
                </a:extLst>
              </a:tr>
              <a:tr h="468446">
                <a:tc>
                  <a:txBody>
                    <a:bodyPr/>
                    <a:lstStyle/>
                    <a:p>
                      <a:endParaRPr lang="en-GB" sz="160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hlinkClick r:id="rId4"/>
                        </a:rPr>
                        <a:t>https://hpwren.ucsd</a:t>
                      </a:r>
                      <a:r>
                        <a:rPr lang="en-GB" sz="1600">
                          <a:latin typeface="Arial" panose="020B0604020202020204" pitchFamily="34" charset="0"/>
                          <a:cs typeface="Arial" panose="020B0604020202020204" pitchFamily="34" charset="0"/>
                          <a:hlinkClick r:id="rId4"/>
                        </a:rPr>
                        <a:t>.edu</a:t>
                      </a:r>
                      <a:r>
                        <a:rPr lang="en-GB" sz="1600" dirty="0">
                          <a:latin typeface="Arial" panose="020B0604020202020204" pitchFamily="34" charset="0"/>
                          <a:cs typeface="Arial" panose="020B0604020202020204" pitchFamily="34" charset="0"/>
                        </a:rPr>
                        <a:t> </a:t>
                      </a:r>
                      <a:endParaRPr lang="en-GB" sz="1600">
                        <a:latin typeface="Arial" panose="020B0604020202020204" pitchFamily="34" charset="0"/>
                        <a:cs typeface="Arial" panose="020B0604020202020204" pitchFamily="34" charset="0"/>
                      </a:endParaRPr>
                    </a:p>
                  </a:txBody>
                  <a:tcPr/>
                </a:tc>
                <a:tc>
                  <a:txBody>
                    <a:bodyPr/>
                    <a:lstStyle/>
                    <a:p>
                      <a:endParaRPr lang="en-GB" sz="1600">
                        <a:latin typeface="Arial" panose="020B0604020202020204" pitchFamily="34" charset="0"/>
                        <a:cs typeface="Arial" panose="020B0604020202020204" pitchFamily="34" charset="0"/>
                      </a:endParaRPr>
                    </a:p>
                  </a:txBody>
                  <a:tcPr/>
                </a:tc>
                <a:tc>
                  <a:txBody>
                    <a:bodyPr/>
                    <a:lstStyle/>
                    <a:p>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5426844"/>
                  </a:ext>
                </a:extLst>
              </a:tr>
              <a:tr h="597768">
                <a:tc>
                  <a:txBody>
                    <a:bodyPr/>
                    <a:lstStyle/>
                    <a:p>
                      <a:r>
                        <a:rPr lang="en-GB" sz="1600" dirty="0">
                          <a:latin typeface="Arial" panose="020B0604020202020204" pitchFamily="34" charset="0"/>
                          <a:cs typeface="Arial" panose="020B0604020202020204" pitchFamily="34" charset="0"/>
                        </a:rPr>
                        <a:t>Visualising Area burned by wildfires</a:t>
                      </a: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Burned area data, Estimated</a:t>
                      </a:r>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Data Cleaning.</a:t>
                      </a:r>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Data Visualization Tool PowerBI</a:t>
                      </a:r>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66499539"/>
                  </a:ext>
                </a:extLst>
              </a:tr>
              <a:tr h="1044019">
                <a:tc>
                  <a:txBody>
                    <a:bodyPr/>
                    <a:lstStyle/>
                    <a:p>
                      <a:endParaRPr lang="en-GB" sz="160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hlinkClick r:id="rId5"/>
                        </a:rPr>
                        <a:t>https://www.statista.com/statistics/1264709/area-burned-by-wildfire-in-greece/</a:t>
                      </a:r>
                      <a:endParaRPr lang="en-GB" sz="1600" dirty="0">
                        <a:latin typeface="Arial" panose="020B0604020202020204" pitchFamily="34" charset="0"/>
                        <a:cs typeface="Arial" panose="020B0604020202020204" pitchFamily="34" charset="0"/>
                      </a:endParaRPr>
                    </a:p>
                  </a:txBody>
                  <a:tcPr/>
                </a:tc>
                <a:tc>
                  <a:txBody>
                    <a:bodyPr/>
                    <a:lstStyle/>
                    <a:p>
                      <a:endParaRPr lang="en-GB" sz="1600" dirty="0">
                        <a:latin typeface="Arial" panose="020B0604020202020204" pitchFamily="34" charset="0"/>
                        <a:cs typeface="Arial" panose="020B0604020202020204" pitchFamily="34" charset="0"/>
                      </a:endParaRPr>
                    </a:p>
                  </a:txBody>
                  <a:tcPr/>
                </a:tc>
                <a:tc>
                  <a:txBody>
                    <a:bodyPr/>
                    <a:lstStyle/>
                    <a:p>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3678141"/>
                  </a:ext>
                </a:extLst>
              </a:tr>
            </a:tbl>
          </a:graphicData>
        </a:graphic>
      </p:graphicFrame>
      <p:pic>
        <p:nvPicPr>
          <p:cNvPr id="5" name="Picture 4">
            <a:extLst>
              <a:ext uri="{FF2B5EF4-FFF2-40B4-BE49-F238E27FC236}">
                <a16:creationId xmlns:a16="http://schemas.microsoft.com/office/drawing/2014/main" id="{88571D17-482A-4D9B-8D1A-B10D4CB45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616" y="249079"/>
            <a:ext cx="1228725" cy="470148"/>
          </a:xfrm>
          <a:prstGeom prst="rect">
            <a:avLst/>
          </a:prstGeom>
        </p:spPr>
      </p:pic>
      <p:sp>
        <p:nvSpPr>
          <p:cNvPr id="4" name="Rectangle 3">
            <a:extLst>
              <a:ext uri="{FF2B5EF4-FFF2-40B4-BE49-F238E27FC236}">
                <a16:creationId xmlns:a16="http://schemas.microsoft.com/office/drawing/2014/main" id="{844E4614-6736-496A-B604-7847C857E963}"/>
              </a:ext>
            </a:extLst>
          </p:cNvPr>
          <p:cNvSpPr/>
          <p:nvPr/>
        </p:nvSpPr>
        <p:spPr>
          <a:xfrm>
            <a:off x="1733017" y="160987"/>
            <a:ext cx="6083717"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Data and techniques Used.</a:t>
            </a:r>
            <a:endParaRPr lang="en-GB" sz="3600" i="1" dirty="0"/>
          </a:p>
        </p:txBody>
      </p:sp>
      <p:pic>
        <p:nvPicPr>
          <p:cNvPr id="8" name="Picture 7">
            <a:extLst>
              <a:ext uri="{FF2B5EF4-FFF2-40B4-BE49-F238E27FC236}">
                <a16:creationId xmlns:a16="http://schemas.microsoft.com/office/drawing/2014/main" id="{2AB3FF5C-0824-4295-B63E-52400E33F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3448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574374" y="1093617"/>
            <a:ext cx="10951235"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Prediction of Wildfire Occurrence in Greece</a:t>
            </a:r>
          </a:p>
        </p:txBody>
      </p:sp>
      <p:sp>
        <p:nvSpPr>
          <p:cNvPr id="8" name="Rectangle 7">
            <a:extLst>
              <a:ext uri="{FF2B5EF4-FFF2-40B4-BE49-F238E27FC236}">
                <a16:creationId xmlns:a16="http://schemas.microsoft.com/office/drawing/2014/main" id="{C981EA93-EE45-4E70-A29A-866463193840}"/>
              </a:ext>
            </a:extLst>
          </p:cNvPr>
          <p:cNvSpPr/>
          <p:nvPr/>
        </p:nvSpPr>
        <p:spPr>
          <a:xfrm>
            <a:off x="339306" y="515345"/>
            <a:ext cx="9028982" cy="3416320"/>
          </a:xfrm>
          <a:prstGeom prst="rect">
            <a:avLst/>
          </a:prstGeom>
        </p:spPr>
        <p:txBody>
          <a:bodyPr wrap="square">
            <a:spAutoFit/>
          </a:bodyPr>
          <a:lstStyle/>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55F4F5EC-5AE7-48E5-AC41-54120ABE4C45}"/>
              </a:ext>
            </a:extLst>
          </p:cNvPr>
          <p:cNvGraphicFramePr>
            <a:graphicFrameLocks noGrp="1"/>
          </p:cNvGraphicFramePr>
          <p:nvPr>
            <p:extLst>
              <p:ext uri="{D42A27DB-BD31-4B8C-83A1-F6EECF244321}">
                <p14:modId xmlns:p14="http://schemas.microsoft.com/office/powerpoint/2010/main" val="1324038402"/>
              </p:ext>
            </p:extLst>
          </p:nvPr>
        </p:nvGraphicFramePr>
        <p:xfrm>
          <a:off x="574376" y="1643304"/>
          <a:ext cx="10951233" cy="5058099"/>
        </p:xfrm>
        <a:graphic>
          <a:graphicData uri="http://schemas.openxmlformats.org/drawingml/2006/table">
            <a:tbl>
              <a:tblPr firstRow="1" bandRow="1">
                <a:tableStyleId>{5C22544A-7EE6-4342-B048-85BDC9FD1C3A}</a:tableStyleId>
              </a:tblPr>
              <a:tblGrid>
                <a:gridCol w="3451285">
                  <a:extLst>
                    <a:ext uri="{9D8B030D-6E8A-4147-A177-3AD203B41FA5}">
                      <a16:colId xmlns:a16="http://schemas.microsoft.com/office/drawing/2014/main" val="2074083795"/>
                    </a:ext>
                  </a:extLst>
                </a:gridCol>
                <a:gridCol w="3849537">
                  <a:extLst>
                    <a:ext uri="{9D8B030D-6E8A-4147-A177-3AD203B41FA5}">
                      <a16:colId xmlns:a16="http://schemas.microsoft.com/office/drawing/2014/main" val="2274778385"/>
                    </a:ext>
                  </a:extLst>
                </a:gridCol>
                <a:gridCol w="3650411">
                  <a:extLst>
                    <a:ext uri="{9D8B030D-6E8A-4147-A177-3AD203B41FA5}">
                      <a16:colId xmlns:a16="http://schemas.microsoft.com/office/drawing/2014/main" val="2057412356"/>
                    </a:ext>
                  </a:extLst>
                </a:gridCol>
              </a:tblGrid>
              <a:tr h="303750">
                <a:tc>
                  <a:txBody>
                    <a:bodyPr/>
                    <a:lstStyle/>
                    <a:p>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rPr>
                        <a:t>Main Task </a:t>
                      </a:r>
                    </a:p>
                  </a:txBody>
                  <a:tcPr/>
                </a:tc>
                <a:tc>
                  <a:txBody>
                    <a:bodyPr/>
                    <a:lstStyle/>
                    <a:p>
                      <a:r>
                        <a:rPr lang="en-GB" sz="1600" dirty="0">
                          <a:latin typeface="Arial" panose="020B0604020202020204" pitchFamily="34" charset="0"/>
                          <a:cs typeface="Arial" panose="020B0604020202020204" pitchFamily="34" charset="0"/>
                        </a:rPr>
                        <a:t>Progress</a:t>
                      </a:r>
                    </a:p>
                  </a:txBody>
                  <a:tcPr/>
                </a:tc>
                <a:extLst>
                  <a:ext uri="{0D108BD9-81ED-4DB2-BD59-A6C34878D82A}">
                    <a16:rowId xmlns:a16="http://schemas.microsoft.com/office/drawing/2014/main" val="2049676104"/>
                  </a:ext>
                </a:extLst>
              </a:tr>
              <a:tr h="5315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Wildfire Data </a:t>
                      </a:r>
                    </a:p>
                    <a:p>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Data Collection and Sourcing</a:t>
                      </a:r>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rPr>
                        <a:t>Completed</a:t>
                      </a:r>
                    </a:p>
                  </a:txBody>
                  <a:tcPr/>
                </a:tc>
                <a:extLst>
                  <a:ext uri="{0D108BD9-81ED-4DB2-BD59-A6C34878D82A}">
                    <a16:rowId xmlns:a16="http://schemas.microsoft.com/office/drawing/2014/main" val="2392882760"/>
                  </a:ext>
                </a:extLst>
              </a:tr>
              <a:tr h="303750">
                <a:tc>
                  <a:txBody>
                    <a:bodyPr/>
                    <a:lstStyle/>
                    <a:p>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Data Pre-processing</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Completed</a:t>
                      </a:r>
                    </a:p>
                  </a:txBody>
                  <a:tcPr/>
                </a:tc>
                <a:extLst>
                  <a:ext uri="{0D108BD9-81ED-4DB2-BD59-A6C34878D82A}">
                    <a16:rowId xmlns:a16="http://schemas.microsoft.com/office/drawing/2014/main" val="988017515"/>
                  </a:ext>
                </a:extLst>
              </a:tr>
              <a:tr h="531564">
                <a:tc>
                  <a:txBody>
                    <a:bodyPr/>
                    <a:lstStyle/>
                    <a:p>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Feature Selection and Engineering</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Completed</a:t>
                      </a:r>
                    </a:p>
                    <a:p>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77393309"/>
                  </a:ext>
                </a:extLst>
              </a:tr>
              <a:tr h="303750">
                <a:tc>
                  <a:txBody>
                    <a:bodyPr/>
                    <a:lstStyle/>
                    <a:p>
                      <a:endParaRPr lang="en-GB" sz="1600" dirty="0">
                        <a:latin typeface="Arial" panose="020B0604020202020204" pitchFamily="34" charset="0"/>
                        <a:cs typeface="Arial" panose="020B0604020202020204" pitchFamily="34" charset="0"/>
                      </a:endParaRPr>
                    </a:p>
                  </a:txBody>
                  <a:tcPr/>
                </a:tc>
                <a:tc>
                  <a:txBody>
                    <a:bodyPr/>
                    <a:lstStyle/>
                    <a:p>
                      <a:r>
                        <a:rPr lang="en-GB" sz="1600" b="0" i="0" kern="1200" dirty="0">
                          <a:solidFill>
                            <a:schemeClr val="dk1"/>
                          </a:solidFill>
                          <a:effectLst/>
                          <a:latin typeface="Arial" panose="020B0604020202020204" pitchFamily="34" charset="0"/>
                          <a:ea typeface="+mn-ea"/>
                          <a:cs typeface="Arial" panose="020B0604020202020204" pitchFamily="34" charset="0"/>
                        </a:rPr>
                        <a:t>Data Splitting</a:t>
                      </a:r>
                      <a:endParaRPr lang="en-GB" sz="1600" dirty="0">
                        <a:latin typeface="Arial" panose="020B0604020202020204" pitchFamily="34" charset="0"/>
                        <a:cs typeface="Arial" panose="020B0604020202020204" pitchFamily="34" charset="0"/>
                      </a:endParaRPr>
                    </a:p>
                  </a:txBody>
                  <a:tcPr/>
                </a:tc>
                <a:tc>
                  <a:txBody>
                    <a:bodyPr/>
                    <a:lstStyle/>
                    <a:p>
                      <a:endParaRPr lang="en-GB"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12343275"/>
                  </a:ext>
                </a:extLst>
              </a:tr>
              <a:tr h="463889">
                <a:tc>
                  <a:txBody>
                    <a:bodyPr/>
                    <a:lstStyle/>
                    <a:p>
                      <a:r>
                        <a:rPr lang="en-GB" sz="1600" dirty="0">
                          <a:latin typeface="Arial" panose="020B0604020202020204" pitchFamily="34" charset="0"/>
                          <a:cs typeface="Arial" panose="020B0604020202020204" pitchFamily="34" charset="0"/>
                        </a:rPr>
                        <a:t>Temperature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Arial" panose="020B0604020202020204" pitchFamily="34" charset="0"/>
                          <a:ea typeface="+mn-ea"/>
                          <a:cs typeface="Arial" panose="020B0604020202020204" pitchFamily="34" charset="0"/>
                        </a:rPr>
                        <a:t>Data Collection and Sourcing</a:t>
                      </a:r>
                      <a:endParaRPr lang="en-GB" sz="1600" dirty="0">
                        <a:latin typeface="Arial" panose="020B0604020202020204" pitchFamily="34" charset="0"/>
                        <a:cs typeface="Arial" panose="020B0604020202020204" pitchFamily="34" charset="0"/>
                      </a:endParaRPr>
                    </a:p>
                  </a:txBody>
                  <a:tcPr/>
                </a:tc>
                <a:tc>
                  <a:txBody>
                    <a:bodyPr/>
                    <a:lstStyle/>
                    <a:p>
                      <a:r>
                        <a:rPr lang="en-GB" sz="1600" dirty="0">
                          <a:latin typeface="Arial" panose="020B0604020202020204" pitchFamily="34" charset="0"/>
                          <a:cs typeface="Arial" panose="020B0604020202020204" pitchFamily="34" charset="0"/>
                        </a:rPr>
                        <a:t>Requested (In progress)</a:t>
                      </a:r>
                    </a:p>
                  </a:txBody>
                  <a:tcPr/>
                </a:tc>
                <a:extLst>
                  <a:ext uri="{0D108BD9-81ED-4DB2-BD59-A6C34878D82A}">
                    <a16:rowId xmlns:a16="http://schemas.microsoft.com/office/drawing/2014/main" val="2386911222"/>
                  </a:ext>
                </a:extLst>
              </a:tr>
              <a:tr h="531564">
                <a:tc>
                  <a:txBody>
                    <a:bodyPr/>
                    <a:lstStyle/>
                    <a:p>
                      <a:r>
                        <a:rPr lang="en-GB" sz="1600" dirty="0">
                          <a:latin typeface="Arial" panose="020B0604020202020204" pitchFamily="34" charset="0"/>
                          <a:cs typeface="Arial" panose="020B0604020202020204" pitchFamily="34" charset="0"/>
                        </a:rPr>
                        <a:t>Merged Data (Wildfire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Data Merging</a:t>
                      </a:r>
                    </a:p>
                  </a:txBody>
                  <a:tcPr/>
                </a:tc>
                <a:tc>
                  <a:txBody>
                    <a:bodyPr/>
                    <a:lstStyle/>
                    <a:p>
                      <a:r>
                        <a:rPr lang="en-GB" sz="1600" dirty="0">
                          <a:latin typeface="Arial" panose="020B0604020202020204" pitchFamily="34" charset="0"/>
                          <a:cs typeface="Arial" panose="020B0604020202020204" pitchFamily="34" charset="0"/>
                        </a:rPr>
                        <a:t>In progress</a:t>
                      </a:r>
                    </a:p>
                  </a:txBody>
                  <a:tcPr/>
                </a:tc>
                <a:extLst>
                  <a:ext uri="{0D108BD9-81ED-4DB2-BD59-A6C34878D82A}">
                    <a16:rowId xmlns:a16="http://schemas.microsoft.com/office/drawing/2014/main" val="2158958124"/>
                  </a:ext>
                </a:extLst>
              </a:tr>
              <a:tr h="370163">
                <a:tc>
                  <a:txBody>
                    <a:bodyPr/>
                    <a:lstStyle/>
                    <a:p>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Arial" panose="020B0604020202020204" pitchFamily="34" charset="0"/>
                          <a:ea typeface="+mn-ea"/>
                          <a:cs typeface="Arial" panose="020B0604020202020204" pitchFamily="34" charset="0"/>
                        </a:rPr>
                        <a:t>Model Selection</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In progress</a:t>
                      </a:r>
                    </a:p>
                  </a:txBody>
                  <a:tcPr/>
                </a:tc>
                <a:extLst>
                  <a:ext uri="{0D108BD9-81ED-4DB2-BD59-A6C34878D82A}">
                    <a16:rowId xmlns:a16="http://schemas.microsoft.com/office/drawing/2014/main" val="2180506272"/>
                  </a:ext>
                </a:extLst>
              </a:tr>
              <a:tr h="531564">
                <a:tc>
                  <a:txBody>
                    <a:bodyPr/>
                    <a:lstStyle/>
                    <a:p>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Arial" panose="020B0604020202020204" pitchFamily="34" charset="0"/>
                          <a:ea typeface="+mn-ea"/>
                          <a:cs typeface="Arial" panose="020B0604020202020204" pitchFamily="34" charset="0"/>
                        </a:rPr>
                        <a:t>Model Training and Validation</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In progress</a:t>
                      </a:r>
                    </a:p>
                    <a:p>
                      <a:endParaRPr lang="en-GB"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0869737"/>
                  </a:ext>
                </a:extLst>
              </a:tr>
              <a:tr h="370163">
                <a:tc>
                  <a:txBody>
                    <a:bodyPr/>
                    <a:lstStyle/>
                    <a:p>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Arial" panose="020B0604020202020204" pitchFamily="34" charset="0"/>
                          <a:ea typeface="+mn-ea"/>
                          <a:cs typeface="Arial" panose="020B0604020202020204" pitchFamily="34" charset="0"/>
                        </a:rPr>
                        <a:t>Evaluation and Testing</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In progress</a:t>
                      </a:r>
                    </a:p>
                  </a:txBody>
                  <a:tcPr/>
                </a:tc>
                <a:extLst>
                  <a:ext uri="{0D108BD9-81ED-4DB2-BD59-A6C34878D82A}">
                    <a16:rowId xmlns:a16="http://schemas.microsoft.com/office/drawing/2014/main" val="3374260271"/>
                  </a:ext>
                </a:extLst>
              </a:tr>
              <a:tr h="531564">
                <a:tc>
                  <a:txBody>
                    <a:bodyPr/>
                    <a:lstStyle/>
                    <a:p>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Arial" panose="020B0604020202020204" pitchFamily="34" charset="0"/>
                          <a:ea typeface="+mn-ea"/>
                          <a:cs typeface="Arial" panose="020B0604020202020204" pitchFamily="34" charset="0"/>
                        </a:rPr>
                        <a:t>Results Analysis and Interpretation</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In progress</a:t>
                      </a:r>
                    </a:p>
                  </a:txBody>
                  <a:tcPr/>
                </a:tc>
                <a:extLst>
                  <a:ext uri="{0D108BD9-81ED-4DB2-BD59-A6C34878D82A}">
                    <a16:rowId xmlns:a16="http://schemas.microsoft.com/office/drawing/2014/main" val="1304300441"/>
                  </a:ext>
                </a:extLst>
              </a:tr>
            </a:tbl>
          </a:graphicData>
        </a:graphic>
      </p:graphicFrame>
      <p:pic>
        <p:nvPicPr>
          <p:cNvPr id="5" name="Picture 4">
            <a:extLst>
              <a:ext uri="{FF2B5EF4-FFF2-40B4-BE49-F238E27FC236}">
                <a16:creationId xmlns:a16="http://schemas.microsoft.com/office/drawing/2014/main" id="{4866CEBA-DCCA-46A3-A33B-A646E5BF84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306" y="274656"/>
            <a:ext cx="1228725" cy="605598"/>
          </a:xfrm>
          <a:prstGeom prst="rect">
            <a:avLst/>
          </a:prstGeom>
        </p:spPr>
      </p:pic>
      <p:sp>
        <p:nvSpPr>
          <p:cNvPr id="2" name="Rectangle 1">
            <a:extLst>
              <a:ext uri="{FF2B5EF4-FFF2-40B4-BE49-F238E27FC236}">
                <a16:creationId xmlns:a16="http://schemas.microsoft.com/office/drawing/2014/main" id="{668204B3-41B4-4A5E-A2C6-C8FB208D68B3}"/>
              </a:ext>
            </a:extLst>
          </p:cNvPr>
          <p:cNvSpPr/>
          <p:nvPr/>
        </p:nvSpPr>
        <p:spPr>
          <a:xfrm>
            <a:off x="1834551" y="274656"/>
            <a:ext cx="3980577"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Current Progress</a:t>
            </a:r>
            <a:endParaRPr lang="en-GB" sz="3600" i="1" dirty="0"/>
          </a:p>
        </p:txBody>
      </p:sp>
      <p:pic>
        <p:nvPicPr>
          <p:cNvPr id="10" name="Picture 9">
            <a:extLst>
              <a:ext uri="{FF2B5EF4-FFF2-40B4-BE49-F238E27FC236}">
                <a16:creationId xmlns:a16="http://schemas.microsoft.com/office/drawing/2014/main" id="{D8105872-569C-497C-82DD-73BA5863B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99008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84971" y="1014410"/>
            <a:ext cx="10868829"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Smoke Detection</a:t>
            </a:r>
          </a:p>
        </p:txBody>
      </p:sp>
      <p:sp>
        <p:nvSpPr>
          <p:cNvPr id="8" name="Rectangle 7">
            <a:extLst>
              <a:ext uri="{FF2B5EF4-FFF2-40B4-BE49-F238E27FC236}">
                <a16:creationId xmlns:a16="http://schemas.microsoft.com/office/drawing/2014/main" id="{C981EA93-EE45-4E70-A29A-866463193840}"/>
              </a:ext>
            </a:extLst>
          </p:cNvPr>
          <p:cNvSpPr/>
          <p:nvPr/>
        </p:nvSpPr>
        <p:spPr>
          <a:xfrm>
            <a:off x="484971" y="1625766"/>
            <a:ext cx="10868829" cy="2631490"/>
          </a:xfrm>
          <a:prstGeom prst="rect">
            <a:avLst/>
          </a:prstGeom>
        </p:spPr>
        <p:txBody>
          <a:bodyPr wrap="square">
            <a:spAutoFit/>
          </a:bodyPr>
          <a:lstStyle/>
          <a:p>
            <a:pPr algn="just"/>
            <a:endParaRPr lang="en-GB" sz="500" b="1" dirty="0">
              <a:latin typeface="Arial" panose="020B0604020202020204" pitchFamily="34" charset="0"/>
              <a:cs typeface="Arial" panose="020B0604020202020204" pitchFamily="34" charset="0"/>
            </a:endParaRPr>
          </a:p>
          <a:p>
            <a:pPr algn="just"/>
            <a:r>
              <a:rPr lang="en-GB" sz="1600" b="1" dirty="0">
                <a:latin typeface="Arial" panose="020B0604020202020204" pitchFamily="34" charset="0"/>
                <a:cs typeface="Arial" panose="020B0604020202020204" pitchFamily="34" charset="0"/>
              </a:rPr>
              <a:t>Base Model Development:</a:t>
            </a:r>
            <a:r>
              <a:rPr lang="en-GB" sz="1600" dirty="0">
                <a:latin typeface="Arial" panose="020B0604020202020204" pitchFamily="34" charset="0"/>
                <a:cs typeface="Arial" panose="020B0604020202020204" pitchFamily="34" charset="0"/>
              </a:rPr>
              <a:t> Our initial focus was on creating a baseline model for smoke detection using Neural Networks.</a:t>
            </a:r>
          </a:p>
          <a:p>
            <a:pPr algn="just"/>
            <a:endParaRPr lang="en-GB" sz="1600" dirty="0">
              <a:latin typeface="Arial" panose="020B0604020202020204" pitchFamily="34" charset="0"/>
              <a:cs typeface="Arial" panose="020B0604020202020204" pitchFamily="34" charset="0"/>
            </a:endParaRPr>
          </a:p>
          <a:p>
            <a:pPr algn="just"/>
            <a:r>
              <a:rPr lang="en-GB" sz="1600" b="1" dirty="0">
                <a:latin typeface="Arial" panose="020B0604020202020204" pitchFamily="34" charset="0"/>
                <a:cs typeface="Arial" panose="020B0604020202020204" pitchFamily="34" charset="0"/>
              </a:rPr>
              <a:t>Training Data:</a:t>
            </a:r>
            <a:r>
              <a:rPr lang="en-GB" sz="1600" dirty="0">
                <a:latin typeface="Arial" panose="020B0604020202020204" pitchFamily="34" charset="0"/>
                <a:cs typeface="Arial" panose="020B0604020202020204" pitchFamily="34" charset="0"/>
              </a:rPr>
              <a:t> We utilized a dataset comprising fire and non-fire images to train the model, enabling it to predict fire and smoke occurrences.</a:t>
            </a:r>
          </a:p>
          <a:p>
            <a:pPr algn="just"/>
            <a:endParaRPr lang="en-GB" sz="1600" dirty="0">
              <a:latin typeface="Arial" panose="020B0604020202020204" pitchFamily="34" charset="0"/>
              <a:cs typeface="Arial" panose="020B0604020202020204" pitchFamily="34" charset="0"/>
            </a:endParaRPr>
          </a:p>
          <a:p>
            <a:pPr algn="just"/>
            <a:r>
              <a:rPr lang="en-GB" sz="1600" b="1" dirty="0">
                <a:latin typeface="Arial" panose="020B0604020202020204" pitchFamily="34" charset="0"/>
                <a:cs typeface="Arial" panose="020B0604020202020204" pitchFamily="34" charset="0"/>
              </a:rPr>
              <a:t>Performance Evaluation:</a:t>
            </a:r>
            <a:r>
              <a:rPr lang="en-GB" sz="1600" dirty="0">
                <a:latin typeface="Arial" panose="020B0604020202020204" pitchFamily="34" charset="0"/>
                <a:cs typeface="Arial" panose="020B0604020202020204" pitchFamily="34" charset="0"/>
              </a:rPr>
              <a:t> To assess the baseline model's effectiveness, we evaluated its performance using key metrics: accuracy, recall, and F1 score.</a:t>
            </a:r>
          </a:p>
          <a:p>
            <a:pPr algn="just"/>
            <a:endParaRPr lang="en-GB" sz="1600" dirty="0">
              <a:latin typeface="Arial" panose="020B0604020202020204" pitchFamily="34" charset="0"/>
              <a:cs typeface="Arial" panose="020B0604020202020204" pitchFamily="34" charset="0"/>
            </a:endParaRPr>
          </a:p>
          <a:p>
            <a:pPr algn="just"/>
            <a:r>
              <a:rPr lang="en-GB" sz="1600" b="1" dirty="0">
                <a:latin typeface="Arial" panose="020B0604020202020204" pitchFamily="34" charset="0"/>
                <a:cs typeface="Arial" panose="020B0604020202020204" pitchFamily="34" charset="0"/>
              </a:rPr>
              <a:t>Results Table:</a:t>
            </a:r>
            <a:r>
              <a:rPr lang="en-GB" sz="1600" dirty="0">
                <a:latin typeface="Arial" panose="020B0604020202020204" pitchFamily="34" charset="0"/>
                <a:cs typeface="Arial" panose="020B0604020202020204" pitchFamily="34" charset="0"/>
              </a:rPr>
              <a:t> The table below summarizes the results of our baseline model:</a:t>
            </a:r>
          </a:p>
        </p:txBody>
      </p:sp>
      <p:pic>
        <p:nvPicPr>
          <p:cNvPr id="2" name="Picture 1">
            <a:extLst>
              <a:ext uri="{FF2B5EF4-FFF2-40B4-BE49-F238E27FC236}">
                <a16:creationId xmlns:a16="http://schemas.microsoft.com/office/drawing/2014/main" id="{0633E6AC-043D-4611-9E76-5FE842799881}"/>
              </a:ext>
            </a:extLst>
          </p:cNvPr>
          <p:cNvPicPr>
            <a:picLocks noChangeAspect="1"/>
          </p:cNvPicPr>
          <p:nvPr/>
        </p:nvPicPr>
        <p:blipFill>
          <a:blip r:embed="rId3"/>
          <a:stretch>
            <a:fillRect/>
          </a:stretch>
        </p:blipFill>
        <p:spPr>
          <a:xfrm>
            <a:off x="2480848" y="4534830"/>
            <a:ext cx="6459257" cy="2197113"/>
          </a:xfrm>
          <a:prstGeom prst="rect">
            <a:avLst/>
          </a:prstGeom>
        </p:spPr>
      </p:pic>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3980577"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Current Progress</a:t>
            </a:r>
            <a:endParaRPr lang="en-GB" sz="3600" i="1" dirty="0"/>
          </a:p>
        </p:txBody>
      </p:sp>
      <p:pic>
        <p:nvPicPr>
          <p:cNvPr id="9" name="Picture 8">
            <a:extLst>
              <a:ext uri="{FF2B5EF4-FFF2-40B4-BE49-F238E27FC236}">
                <a16:creationId xmlns:a16="http://schemas.microsoft.com/office/drawing/2014/main" id="{18B1FD66-A937-4AA2-986E-D6FE72E0DC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79843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620383" y="1139677"/>
            <a:ext cx="10342592"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Visualising Area Burned by Wildfires (2013-2023) in Greece</a:t>
            </a:r>
          </a:p>
        </p:txBody>
      </p:sp>
      <p:sp>
        <p:nvSpPr>
          <p:cNvPr id="8" name="Rectangle 7">
            <a:extLst>
              <a:ext uri="{FF2B5EF4-FFF2-40B4-BE49-F238E27FC236}">
                <a16:creationId xmlns:a16="http://schemas.microsoft.com/office/drawing/2014/main" id="{C981EA93-EE45-4E70-A29A-866463193840}"/>
              </a:ext>
            </a:extLst>
          </p:cNvPr>
          <p:cNvSpPr/>
          <p:nvPr/>
        </p:nvSpPr>
        <p:spPr>
          <a:xfrm>
            <a:off x="402565" y="515345"/>
            <a:ext cx="8965723" cy="5524589"/>
          </a:xfrm>
          <a:prstGeom prst="rect">
            <a:avLst/>
          </a:prstGeom>
        </p:spPr>
        <p:txBody>
          <a:bodyPr wrap="square">
            <a:spAutoFit/>
          </a:bodyPr>
          <a:lstStyle/>
          <a:p>
            <a:endParaRPr lang="en-GB" sz="2400" b="1" dirty="0">
              <a:latin typeface="Arial" panose="020B0604020202020204" pitchFamily="34" charset="0"/>
              <a:cs typeface="Arial" panose="020B0604020202020204" pitchFamily="34" charset="0"/>
            </a:endParaRPr>
          </a:p>
          <a:p>
            <a:endParaRPr lang="en-GB" sz="500" b="1"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endParaRPr lang="en-GB" sz="1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727BC97-6456-41D7-A13D-E412619A7E8C}"/>
              </a:ext>
            </a:extLst>
          </p:cNvPr>
          <p:cNvSpPr/>
          <p:nvPr/>
        </p:nvSpPr>
        <p:spPr>
          <a:xfrm>
            <a:off x="402564" y="633400"/>
            <a:ext cx="10951235" cy="6186309"/>
          </a:xfrm>
          <a:prstGeom prst="rect">
            <a:avLst/>
          </a:prstGeom>
        </p:spPr>
        <p:txBody>
          <a:bodyPr wrap="square">
            <a:spAutoFit/>
          </a:bodyPr>
          <a:lstStyle/>
          <a:p>
            <a:r>
              <a:rPr lang="en-GB" b="1" dirty="0">
                <a:latin typeface="Arial" panose="020B0604020202020204" pitchFamily="34" charset="0"/>
                <a:cs typeface="Arial" panose="020B0604020202020204" pitchFamily="34" charset="0"/>
              </a:rPr>
              <a:t> </a:t>
            </a: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r>
              <a:rPr lang="en-GB" b="1" dirty="0"/>
              <a:t> </a:t>
            </a:r>
            <a:endParaRPr lang="en-GB" dirty="0"/>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22DA4EA9-F9C8-4997-8381-AB608864B360}"/>
              </a:ext>
            </a:extLst>
          </p:cNvPr>
          <p:cNvPicPr>
            <a:picLocks noChangeAspect="1"/>
          </p:cNvPicPr>
          <p:nvPr/>
        </p:nvPicPr>
        <p:blipFill>
          <a:blip r:embed="rId3"/>
          <a:stretch>
            <a:fillRect/>
          </a:stretch>
        </p:blipFill>
        <p:spPr>
          <a:xfrm>
            <a:off x="646771" y="1847941"/>
            <a:ext cx="10342591" cy="4765831"/>
          </a:xfrm>
          <a:prstGeom prst="rect">
            <a:avLst/>
          </a:prstGeom>
        </p:spPr>
      </p:pic>
      <p:pic>
        <p:nvPicPr>
          <p:cNvPr id="6" name="Picture 5">
            <a:extLst>
              <a:ext uri="{FF2B5EF4-FFF2-40B4-BE49-F238E27FC236}">
                <a16:creationId xmlns:a16="http://schemas.microsoft.com/office/drawing/2014/main" id="{34DBAB61-5D2B-497B-AEAA-174E5F2E0C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838" y="244228"/>
            <a:ext cx="1228725" cy="536600"/>
          </a:xfrm>
          <a:prstGeom prst="rect">
            <a:avLst/>
          </a:prstGeom>
        </p:spPr>
      </p:pic>
      <p:sp>
        <p:nvSpPr>
          <p:cNvPr id="2" name="Rectangle 1">
            <a:extLst>
              <a:ext uri="{FF2B5EF4-FFF2-40B4-BE49-F238E27FC236}">
                <a16:creationId xmlns:a16="http://schemas.microsoft.com/office/drawing/2014/main" id="{7ADD9083-30E7-4AA0-BF27-FBC1489F928D}"/>
              </a:ext>
            </a:extLst>
          </p:cNvPr>
          <p:cNvSpPr/>
          <p:nvPr/>
        </p:nvSpPr>
        <p:spPr>
          <a:xfrm>
            <a:off x="1563866" y="154414"/>
            <a:ext cx="3980577"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Current Progress</a:t>
            </a:r>
            <a:endParaRPr lang="en-GB" sz="3600" i="1" dirty="0"/>
          </a:p>
        </p:txBody>
      </p:sp>
      <p:pic>
        <p:nvPicPr>
          <p:cNvPr id="9" name="Picture 8">
            <a:extLst>
              <a:ext uri="{FF2B5EF4-FFF2-40B4-BE49-F238E27FC236}">
                <a16:creationId xmlns:a16="http://schemas.microsoft.com/office/drawing/2014/main" id="{6AF7ABAF-A760-4073-B04B-D067AB04B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94974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81EA93-EE45-4E70-A29A-866463193840}"/>
              </a:ext>
            </a:extLst>
          </p:cNvPr>
          <p:cNvSpPr/>
          <p:nvPr/>
        </p:nvSpPr>
        <p:spPr>
          <a:xfrm>
            <a:off x="402565" y="515345"/>
            <a:ext cx="8965723" cy="5524589"/>
          </a:xfrm>
          <a:prstGeom prst="rect">
            <a:avLst/>
          </a:prstGeom>
        </p:spPr>
        <p:txBody>
          <a:bodyPr wrap="square">
            <a:spAutoFit/>
          </a:bodyPr>
          <a:lstStyle/>
          <a:p>
            <a:endParaRPr lang="en-GB" sz="2400" b="1" dirty="0">
              <a:latin typeface="Arial" panose="020B0604020202020204" pitchFamily="34" charset="0"/>
              <a:cs typeface="Arial" panose="020B0604020202020204" pitchFamily="34" charset="0"/>
            </a:endParaRPr>
          </a:p>
          <a:p>
            <a:endParaRPr lang="en-GB" sz="500" b="1"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endParaRPr lang="en-GB" sz="1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0198957-0C0D-4415-801C-30D11F077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79" y="99675"/>
            <a:ext cx="1228725" cy="536600"/>
          </a:xfrm>
          <a:prstGeom prst="rect">
            <a:avLst/>
          </a:prstGeom>
        </p:spPr>
      </p:pic>
      <p:sp>
        <p:nvSpPr>
          <p:cNvPr id="4" name="Rectangle 3">
            <a:extLst>
              <a:ext uri="{FF2B5EF4-FFF2-40B4-BE49-F238E27FC236}">
                <a16:creationId xmlns:a16="http://schemas.microsoft.com/office/drawing/2014/main" id="{58368C02-1187-4B03-A8CF-E141BF4A398A}"/>
              </a:ext>
            </a:extLst>
          </p:cNvPr>
          <p:cNvSpPr/>
          <p:nvPr/>
        </p:nvSpPr>
        <p:spPr>
          <a:xfrm>
            <a:off x="1631290" y="16456"/>
            <a:ext cx="3980577"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Current Progress</a:t>
            </a:r>
            <a:endParaRPr lang="en-GB" sz="3600" i="1" dirty="0"/>
          </a:p>
        </p:txBody>
      </p:sp>
      <p:pic>
        <p:nvPicPr>
          <p:cNvPr id="10" name="Picture 9">
            <a:extLst>
              <a:ext uri="{FF2B5EF4-FFF2-40B4-BE49-F238E27FC236}">
                <a16:creationId xmlns:a16="http://schemas.microsoft.com/office/drawing/2014/main" id="{79940C06-B4F5-4499-9F42-3C6421850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
        <p:nvSpPr>
          <p:cNvPr id="13" name="Title 3">
            <a:extLst>
              <a:ext uri="{FF2B5EF4-FFF2-40B4-BE49-F238E27FC236}">
                <a16:creationId xmlns:a16="http://schemas.microsoft.com/office/drawing/2014/main" id="{293DA79F-C646-4C9F-9E5E-46BF08A642B1}"/>
              </a:ext>
            </a:extLst>
          </p:cNvPr>
          <p:cNvSpPr>
            <a:spLocks noGrp="1"/>
          </p:cNvSpPr>
          <p:nvPr>
            <p:ph type="title"/>
          </p:nvPr>
        </p:nvSpPr>
        <p:spPr>
          <a:xfrm>
            <a:off x="434949" y="828901"/>
            <a:ext cx="10857517" cy="369332"/>
          </a:xfrm>
          <a:prstGeom prst="rect">
            <a:avLst/>
          </a:prstGeom>
          <a:blipFill>
            <a:blip r:embed="rId4"/>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Visualising Area Burned by Wildfires (2013-2023) in Greece</a:t>
            </a:r>
          </a:p>
        </p:txBody>
      </p:sp>
      <p:sp>
        <p:nvSpPr>
          <p:cNvPr id="17" name="TextBox 16">
            <a:extLst>
              <a:ext uri="{FF2B5EF4-FFF2-40B4-BE49-F238E27FC236}">
                <a16:creationId xmlns:a16="http://schemas.microsoft.com/office/drawing/2014/main" id="{C33167FC-9AC8-496B-8E51-00E04F6CF06F}"/>
              </a:ext>
            </a:extLst>
          </p:cNvPr>
          <p:cNvSpPr txBox="1"/>
          <p:nvPr/>
        </p:nvSpPr>
        <p:spPr>
          <a:xfrm>
            <a:off x="476499" y="1337836"/>
            <a:ext cx="1922321" cy="369332"/>
          </a:xfrm>
          <a:prstGeom prst="rect">
            <a:avLst/>
          </a:prstGeom>
          <a:solidFill>
            <a:schemeClr val="bg1"/>
          </a:solidFill>
        </p:spPr>
        <p:txBody>
          <a:bodyPr wrap="none" rtlCol="0">
            <a:spAutoFit/>
          </a:bodyPr>
          <a:lstStyle/>
          <a:p>
            <a:pPr marL="285750" indent="-285750">
              <a:buFont typeface="Wingdings" panose="05000000000000000000" pitchFamily="2" charset="2"/>
              <a:buChar char="Ø"/>
            </a:pPr>
            <a:r>
              <a:rPr lang="en-IN" b="1" dirty="0">
                <a:latin typeface="Arial" panose="020B0604020202020204" pitchFamily="34" charset="0"/>
                <a:cs typeface="Arial" panose="020B0604020202020204" pitchFamily="34" charset="0"/>
              </a:rPr>
              <a:t>Key Findings</a:t>
            </a:r>
          </a:p>
        </p:txBody>
      </p:sp>
      <p:graphicFrame>
        <p:nvGraphicFramePr>
          <p:cNvPr id="18" name="Table 17">
            <a:extLst>
              <a:ext uri="{FF2B5EF4-FFF2-40B4-BE49-F238E27FC236}">
                <a16:creationId xmlns:a16="http://schemas.microsoft.com/office/drawing/2014/main" id="{F8436B1E-11DA-4363-883A-885BC2A96CBD}"/>
              </a:ext>
            </a:extLst>
          </p:cNvPr>
          <p:cNvGraphicFramePr>
            <a:graphicFrameLocks noGrp="1"/>
          </p:cNvGraphicFramePr>
          <p:nvPr>
            <p:extLst/>
          </p:nvPr>
        </p:nvGraphicFramePr>
        <p:xfrm>
          <a:off x="452418" y="1758447"/>
          <a:ext cx="10899474" cy="2388085"/>
        </p:xfrm>
        <a:graphic>
          <a:graphicData uri="http://schemas.openxmlformats.org/drawingml/2006/table">
            <a:tbl>
              <a:tblPr firstRow="1" bandRow="1">
                <a:tableStyleId>{5C22544A-7EE6-4342-B048-85BDC9FD1C3A}</a:tableStyleId>
              </a:tblPr>
              <a:tblGrid>
                <a:gridCol w="2472289">
                  <a:extLst>
                    <a:ext uri="{9D8B030D-6E8A-4147-A177-3AD203B41FA5}">
                      <a16:colId xmlns:a16="http://schemas.microsoft.com/office/drawing/2014/main" val="2748286468"/>
                    </a:ext>
                  </a:extLst>
                </a:gridCol>
                <a:gridCol w="8427185">
                  <a:extLst>
                    <a:ext uri="{9D8B030D-6E8A-4147-A177-3AD203B41FA5}">
                      <a16:colId xmlns:a16="http://schemas.microsoft.com/office/drawing/2014/main" val="3240964211"/>
                    </a:ext>
                  </a:extLst>
                </a:gridCol>
              </a:tblGrid>
              <a:tr h="434197">
                <a:tc>
                  <a:txBody>
                    <a:bodyPr/>
                    <a:lstStyle/>
                    <a:p>
                      <a:r>
                        <a:rPr lang="en-GB" sz="1800" b="1" i="0" kern="1200" dirty="0">
                          <a:solidFill>
                            <a:schemeClr val="lt1"/>
                          </a:solidFill>
                          <a:effectLst/>
                          <a:latin typeface="Arial" panose="020B0604020202020204" pitchFamily="34" charset="0"/>
                          <a:ea typeface="+mn-ea"/>
                          <a:cs typeface="Arial" panose="020B0604020202020204" pitchFamily="34" charset="0"/>
                        </a:rPr>
                        <a:t>Aspect</a:t>
                      </a:r>
                      <a:endParaRPr lang="en-GB" dirty="0">
                        <a:latin typeface="Arial" panose="020B0604020202020204" pitchFamily="34" charset="0"/>
                        <a:cs typeface="Arial" panose="020B0604020202020204" pitchFamily="34" charset="0"/>
                      </a:endParaRPr>
                    </a:p>
                  </a:txBody>
                  <a:tcPr/>
                </a:tc>
                <a:tc>
                  <a:txBody>
                    <a:bodyPr/>
                    <a:lstStyle/>
                    <a:p>
                      <a:r>
                        <a:rPr lang="en-GB" sz="1800" b="1" i="0" kern="1200" dirty="0">
                          <a:solidFill>
                            <a:schemeClr val="lt1"/>
                          </a:solidFill>
                          <a:effectLst/>
                          <a:latin typeface="Arial" panose="020B0604020202020204" pitchFamily="34" charset="0"/>
                          <a:ea typeface="+mn-ea"/>
                          <a:cs typeface="Arial" panose="020B0604020202020204" pitchFamily="34" charset="0"/>
                        </a:rPr>
                        <a:t>Description</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34201732"/>
                  </a:ext>
                </a:extLst>
              </a:tr>
              <a:tr h="615113">
                <a:tc>
                  <a:txBody>
                    <a:bodyPr/>
                    <a:lstStyle/>
                    <a:p>
                      <a:r>
                        <a:rPr lang="en-GB" sz="1400" dirty="0">
                          <a:latin typeface="Arial" panose="020B0604020202020204" pitchFamily="34" charset="0"/>
                          <a:cs typeface="Arial" panose="020B0604020202020204" pitchFamily="34" charset="0"/>
                        </a:rPr>
                        <a:t>Trends Over the Decade</a:t>
                      </a: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Upon visualizing the area burned by wildfires from 2013 to September 2023, we have uncovered several key findings.</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68897739"/>
                  </a:ext>
                </a:extLst>
              </a:tr>
              <a:tr h="361831">
                <a:tc>
                  <a:txBody>
                    <a:bodyPr/>
                    <a:lstStyle/>
                    <a:p>
                      <a:r>
                        <a:rPr lang="en-GB" sz="1400" dirty="0">
                          <a:latin typeface="Arial" panose="020B0604020202020204" pitchFamily="34" charset="0"/>
                          <a:cs typeface="Arial" panose="020B0604020202020204" pitchFamily="34" charset="0"/>
                        </a:rPr>
                        <a:t>Yearly Variations</a:t>
                      </a: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Significant variations in the area burned from year to year are evident.</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04867571"/>
                  </a:ext>
                </a:extLst>
              </a:tr>
              <a:tr h="615113">
                <a:tc>
                  <a:txBody>
                    <a:bodyPr/>
                    <a:lstStyle/>
                    <a:p>
                      <a:r>
                        <a:rPr lang="en-GB" sz="1400" dirty="0">
                          <a:latin typeface="Arial" panose="020B0604020202020204" pitchFamily="34" charset="0"/>
                          <a:cs typeface="Arial" panose="020B0604020202020204" pitchFamily="34" charset="0"/>
                        </a:rPr>
                        <a:t>Notable Spikes</a:t>
                      </a:r>
                    </a:p>
                  </a:txBody>
                  <a:tcPr/>
                </a:tc>
                <a:tc>
                  <a:txBody>
                    <a:bodyPr/>
                    <a:lstStyle/>
                    <a:p>
                      <a:pPr fontAlgn="base"/>
                      <a:r>
                        <a:rPr lang="en-GB" sz="1400" dirty="0">
                          <a:effectLst/>
                          <a:latin typeface="Arial" panose="020B0604020202020204" pitchFamily="34" charset="0"/>
                          <a:cs typeface="Arial" panose="020B0604020202020204" pitchFamily="34" charset="0"/>
                        </a:rPr>
                        <a:t>Particularly, 2021 and 2023 recorded exceptionally high burned hectares. It's important to note that our data for 2023 is up to September, and the figures for the entire year may not be final.</a:t>
                      </a:r>
                    </a:p>
                  </a:txBody>
                  <a:tcPr anchor="ctr"/>
                </a:tc>
                <a:extLst>
                  <a:ext uri="{0D108BD9-81ED-4DB2-BD59-A6C34878D82A}">
                    <a16:rowId xmlns:a16="http://schemas.microsoft.com/office/drawing/2014/main" val="2517520616"/>
                  </a:ext>
                </a:extLst>
              </a:tr>
              <a:tr h="361831">
                <a:tc>
                  <a:txBody>
                    <a:bodyPr/>
                    <a:lstStyle/>
                    <a:p>
                      <a:r>
                        <a:rPr lang="en-GB" sz="1400" dirty="0">
                          <a:latin typeface="Arial" panose="020B0604020202020204" pitchFamily="34" charset="0"/>
                          <a:cs typeface="Arial" panose="020B0604020202020204" pitchFamily="34" charset="0"/>
                        </a:rPr>
                        <a:t>Overall Patterns</a:t>
                      </a:r>
                    </a:p>
                  </a:txBody>
                  <a:tcPr/>
                </a:tc>
                <a:tc>
                  <a:txBody>
                    <a:bodyPr/>
                    <a:lstStyle/>
                    <a:p>
                      <a:r>
                        <a:rPr lang="en-GB" sz="1400" dirty="0">
                          <a:latin typeface="Arial" panose="020B0604020202020204" pitchFamily="34" charset="0"/>
                          <a:cs typeface="Arial" panose="020B0604020202020204" pitchFamily="34" charset="0"/>
                        </a:rPr>
                        <a:t>Despite fluctuations, we may identify overarching patterns or cycles that warrant further investigation.</a:t>
                      </a:r>
                    </a:p>
                  </a:txBody>
                  <a:tcPr/>
                </a:tc>
                <a:extLst>
                  <a:ext uri="{0D108BD9-81ED-4DB2-BD59-A6C34878D82A}">
                    <a16:rowId xmlns:a16="http://schemas.microsoft.com/office/drawing/2014/main" val="2171267295"/>
                  </a:ext>
                </a:extLst>
              </a:tr>
            </a:tbl>
          </a:graphicData>
        </a:graphic>
      </p:graphicFrame>
      <p:sp>
        <p:nvSpPr>
          <p:cNvPr id="19" name="TextBox 18">
            <a:extLst>
              <a:ext uri="{FF2B5EF4-FFF2-40B4-BE49-F238E27FC236}">
                <a16:creationId xmlns:a16="http://schemas.microsoft.com/office/drawing/2014/main" id="{D971D3AC-451B-4AF0-B4FC-7FD4B71388FC}"/>
              </a:ext>
            </a:extLst>
          </p:cNvPr>
          <p:cNvSpPr txBox="1"/>
          <p:nvPr/>
        </p:nvSpPr>
        <p:spPr>
          <a:xfrm>
            <a:off x="459463" y="4209291"/>
            <a:ext cx="1966673" cy="369332"/>
          </a:xfrm>
          <a:prstGeom prst="rect">
            <a:avLst/>
          </a:prstGeom>
          <a:solidFill>
            <a:schemeClr val="bg1"/>
          </a:solidFill>
        </p:spPr>
        <p:txBody>
          <a:bodyPr wrap="square" rtlCol="0">
            <a:spAutoFit/>
          </a:bodyPr>
          <a:lstStyle/>
          <a:p>
            <a:pPr marL="285750" indent="-285750">
              <a:buFont typeface="Wingdings" panose="05000000000000000000" pitchFamily="2" charset="2"/>
              <a:buChar char="Ø"/>
            </a:pPr>
            <a:r>
              <a:rPr lang="en-IN" b="1" dirty="0">
                <a:latin typeface="Arial" panose="020B0604020202020204" pitchFamily="34" charset="0"/>
                <a:cs typeface="Arial" panose="020B0604020202020204" pitchFamily="34" charset="0"/>
              </a:rPr>
              <a:t>Outcomes</a:t>
            </a:r>
          </a:p>
        </p:txBody>
      </p:sp>
      <p:graphicFrame>
        <p:nvGraphicFramePr>
          <p:cNvPr id="20" name="Table 19">
            <a:extLst>
              <a:ext uri="{FF2B5EF4-FFF2-40B4-BE49-F238E27FC236}">
                <a16:creationId xmlns:a16="http://schemas.microsoft.com/office/drawing/2014/main" id="{B4931B9D-0E89-411F-A3DD-5F2C625E411D}"/>
              </a:ext>
            </a:extLst>
          </p:cNvPr>
          <p:cNvGraphicFramePr>
            <a:graphicFrameLocks noGrp="1"/>
          </p:cNvGraphicFramePr>
          <p:nvPr>
            <p:extLst/>
          </p:nvPr>
        </p:nvGraphicFramePr>
        <p:xfrm>
          <a:off x="434949" y="4729013"/>
          <a:ext cx="10840048" cy="2081842"/>
        </p:xfrm>
        <a:graphic>
          <a:graphicData uri="http://schemas.openxmlformats.org/drawingml/2006/table">
            <a:tbl>
              <a:tblPr firstRow="1" bandRow="1">
                <a:tableStyleId>{5C22544A-7EE6-4342-B048-85BDC9FD1C3A}</a:tableStyleId>
              </a:tblPr>
              <a:tblGrid>
                <a:gridCol w="2564924">
                  <a:extLst>
                    <a:ext uri="{9D8B030D-6E8A-4147-A177-3AD203B41FA5}">
                      <a16:colId xmlns:a16="http://schemas.microsoft.com/office/drawing/2014/main" val="3369537472"/>
                    </a:ext>
                  </a:extLst>
                </a:gridCol>
                <a:gridCol w="8275124">
                  <a:extLst>
                    <a:ext uri="{9D8B030D-6E8A-4147-A177-3AD203B41FA5}">
                      <a16:colId xmlns:a16="http://schemas.microsoft.com/office/drawing/2014/main" val="2793475879"/>
                    </a:ext>
                  </a:extLst>
                </a:gridCol>
              </a:tblGrid>
              <a:tr h="479942">
                <a:tc>
                  <a:txBody>
                    <a:bodyPr/>
                    <a:lstStyle/>
                    <a:p>
                      <a:r>
                        <a:rPr lang="en-GB" sz="1800" b="1" i="0" kern="1200" dirty="0">
                          <a:solidFill>
                            <a:schemeClr val="lt1"/>
                          </a:solidFill>
                          <a:effectLst/>
                          <a:latin typeface="Arial" panose="020B0604020202020204" pitchFamily="34" charset="0"/>
                          <a:ea typeface="+mn-ea"/>
                          <a:cs typeface="Arial" panose="020B0604020202020204" pitchFamily="34" charset="0"/>
                        </a:rPr>
                        <a:t>Outcome</a:t>
                      </a:r>
                      <a:endParaRPr lang="en-GB" dirty="0">
                        <a:latin typeface="Arial" panose="020B0604020202020204" pitchFamily="34" charset="0"/>
                        <a:cs typeface="Arial" panose="020B0604020202020204" pitchFamily="34" charset="0"/>
                      </a:endParaRPr>
                    </a:p>
                  </a:txBody>
                  <a:tcPr/>
                </a:tc>
                <a:tc>
                  <a:txBody>
                    <a:bodyPr/>
                    <a:lstStyle/>
                    <a:p>
                      <a:r>
                        <a:rPr lang="en-GB" sz="1800" b="1" i="0" kern="1200" dirty="0">
                          <a:solidFill>
                            <a:schemeClr val="lt1"/>
                          </a:solidFill>
                          <a:effectLst/>
                          <a:latin typeface="Arial" panose="020B0604020202020204" pitchFamily="34" charset="0"/>
                          <a:ea typeface="+mn-ea"/>
                          <a:cs typeface="Arial" panose="020B0604020202020204" pitchFamily="34" charset="0"/>
                        </a:rPr>
                        <a:t>Description</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9143504"/>
                  </a:ext>
                </a:extLst>
              </a:tr>
              <a:tr h="479942">
                <a:tc>
                  <a:txBody>
                    <a:bodyPr/>
                    <a:lstStyle/>
                    <a:p>
                      <a:r>
                        <a:rPr lang="en-GB" sz="1400" dirty="0">
                          <a:latin typeface="Arial" panose="020B0604020202020204" pitchFamily="34" charset="0"/>
                          <a:cs typeface="Arial" panose="020B0604020202020204" pitchFamily="34" charset="0"/>
                        </a:rPr>
                        <a:t>Recovery Insights</a:t>
                      </a: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This visualization provides valuable insights into the recovery aspect of wildfire management</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8402532"/>
                  </a:ext>
                </a:extLst>
              </a:tr>
              <a:tr h="560979">
                <a:tc>
                  <a:txBody>
                    <a:bodyPr/>
                    <a:lstStyle/>
                    <a:p>
                      <a:r>
                        <a:rPr lang="en-GB" sz="1400" dirty="0">
                          <a:latin typeface="Arial" panose="020B0604020202020204" pitchFamily="34" charset="0"/>
                          <a:cs typeface="Arial" panose="020B0604020202020204" pitchFamily="34" charset="0"/>
                        </a:rPr>
                        <a:t>Long-Term Impact</a:t>
                      </a: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Highlighting the cumulative damage caused by wildfires underscores the long-term environmental and economic consequences.</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74086021"/>
                  </a:ext>
                </a:extLst>
              </a:tr>
              <a:tr h="560979">
                <a:tc>
                  <a:txBody>
                    <a:bodyPr/>
                    <a:lstStyle/>
                    <a:p>
                      <a:r>
                        <a:rPr lang="en-GB" sz="1400" dirty="0">
                          <a:latin typeface="Arial" panose="020B0604020202020204" pitchFamily="34" charset="0"/>
                          <a:cs typeface="Arial" panose="020B0604020202020204" pitchFamily="34" charset="0"/>
                        </a:rPr>
                        <a:t>Informing Recovery Strategies</a:t>
                      </a: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These insights can be instrumental in formulating recovery strategies, emphasizing the need for sustainable restoration efforts and proactive fire prevention measures.</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51815301"/>
                  </a:ext>
                </a:extLst>
              </a:tr>
            </a:tbl>
          </a:graphicData>
        </a:graphic>
      </p:graphicFrame>
    </p:spTree>
    <p:extLst>
      <p:ext uri="{BB962C8B-B14F-4D97-AF65-F5344CB8AC3E}">
        <p14:creationId xmlns:p14="http://schemas.microsoft.com/office/powerpoint/2010/main" val="40407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02565" y="853379"/>
            <a:ext cx="10951235"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Prediction of Wildfire Occurrence in Greece</a:t>
            </a:r>
          </a:p>
        </p:txBody>
      </p:sp>
      <p:sp>
        <p:nvSpPr>
          <p:cNvPr id="8" name="Rectangle 7">
            <a:extLst>
              <a:ext uri="{FF2B5EF4-FFF2-40B4-BE49-F238E27FC236}">
                <a16:creationId xmlns:a16="http://schemas.microsoft.com/office/drawing/2014/main" id="{C981EA93-EE45-4E70-A29A-866463193840}"/>
              </a:ext>
            </a:extLst>
          </p:cNvPr>
          <p:cNvSpPr/>
          <p:nvPr/>
        </p:nvSpPr>
        <p:spPr>
          <a:xfrm>
            <a:off x="402564" y="1222711"/>
            <a:ext cx="10951235" cy="1600438"/>
          </a:xfrm>
          <a:prstGeom prst="rect">
            <a:avLst/>
          </a:prstGeom>
        </p:spPr>
        <p:txBody>
          <a:bodyPr wrap="square">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The wildfire dataset is prepared, cleaned, and ready for analysis.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Our next steps depend on the timely receipt of the temperature dataset we've requested.</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Once received, we will proceed with the following actions: Temperature data processing, data merging, data cleaning, data creation, model tuning and model training.</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The prediction model for our wildfires can significantly assist in the mitigation and preparation phases of emergency management.</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Below, we outline how the model's capabilities benefit each phase, along with the corresponding actions it enables. </a:t>
            </a:r>
          </a:p>
          <a:p>
            <a:endParaRPr lang="en-GB"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2895023"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Future Work</a:t>
            </a:r>
            <a:endParaRPr lang="en-GB" sz="3600" i="1" dirty="0"/>
          </a:p>
        </p:txBody>
      </p:sp>
      <p:graphicFrame>
        <p:nvGraphicFramePr>
          <p:cNvPr id="15" name="Table 14">
            <a:extLst>
              <a:ext uri="{FF2B5EF4-FFF2-40B4-BE49-F238E27FC236}">
                <a16:creationId xmlns:a16="http://schemas.microsoft.com/office/drawing/2014/main" id="{389E3793-1764-4912-8834-5445B373C3FC}"/>
              </a:ext>
            </a:extLst>
          </p:cNvPr>
          <p:cNvGraphicFramePr>
            <a:graphicFrameLocks noGrp="1"/>
          </p:cNvGraphicFramePr>
          <p:nvPr>
            <p:extLst>
              <p:ext uri="{D42A27DB-BD31-4B8C-83A1-F6EECF244321}">
                <p14:modId xmlns:p14="http://schemas.microsoft.com/office/powerpoint/2010/main" val="2607156734"/>
              </p:ext>
            </p:extLst>
          </p:nvPr>
        </p:nvGraphicFramePr>
        <p:xfrm>
          <a:off x="402563" y="4302649"/>
          <a:ext cx="10951236" cy="2443480"/>
        </p:xfrm>
        <a:graphic>
          <a:graphicData uri="http://schemas.openxmlformats.org/drawingml/2006/table">
            <a:tbl>
              <a:tblPr firstRow="1" bandRow="1">
                <a:tableStyleId>{5C22544A-7EE6-4342-B048-85BDC9FD1C3A}</a:tableStyleId>
              </a:tblPr>
              <a:tblGrid>
                <a:gridCol w="2495911">
                  <a:extLst>
                    <a:ext uri="{9D8B030D-6E8A-4147-A177-3AD203B41FA5}">
                      <a16:colId xmlns:a16="http://schemas.microsoft.com/office/drawing/2014/main" val="4190006381"/>
                    </a:ext>
                  </a:extLst>
                </a:gridCol>
                <a:gridCol w="4376468">
                  <a:extLst>
                    <a:ext uri="{9D8B030D-6E8A-4147-A177-3AD203B41FA5}">
                      <a16:colId xmlns:a16="http://schemas.microsoft.com/office/drawing/2014/main" val="3234789224"/>
                    </a:ext>
                  </a:extLst>
                </a:gridCol>
                <a:gridCol w="4078857">
                  <a:extLst>
                    <a:ext uri="{9D8B030D-6E8A-4147-A177-3AD203B41FA5}">
                      <a16:colId xmlns:a16="http://schemas.microsoft.com/office/drawing/2014/main" val="707892855"/>
                    </a:ext>
                  </a:extLst>
                </a:gridCol>
              </a:tblGrid>
              <a:tr h="370840">
                <a:tc>
                  <a:txBody>
                    <a:bodyPr/>
                    <a:lstStyle/>
                    <a:p>
                      <a:r>
                        <a:rPr lang="en-GB" sz="1400" dirty="0">
                          <a:latin typeface="Arial" panose="020B0604020202020204" pitchFamily="34" charset="0"/>
                          <a:cs typeface="Arial" panose="020B0604020202020204" pitchFamily="34" charset="0"/>
                        </a:rPr>
                        <a:t>Preparation Phase</a:t>
                      </a:r>
                    </a:p>
                  </a:txBody>
                  <a:tcPr/>
                </a:tc>
                <a:tc>
                  <a:txBody>
                    <a:bodyPr/>
                    <a:lstStyle/>
                    <a:p>
                      <a:r>
                        <a:rPr lang="en-GB" sz="1400" dirty="0">
                          <a:latin typeface="Arial" panose="020B0604020202020204" pitchFamily="34" charset="0"/>
                          <a:cs typeface="Arial" panose="020B0604020202020204" pitchFamily="34" charset="0"/>
                        </a:rPr>
                        <a:t>Benefit</a:t>
                      </a:r>
                    </a:p>
                  </a:txBody>
                  <a:tcPr/>
                </a:tc>
                <a:tc>
                  <a:txBody>
                    <a:bodyPr/>
                    <a:lstStyle/>
                    <a:p>
                      <a:r>
                        <a:rPr lang="en-GB" sz="1400" dirty="0">
                          <a:latin typeface="Arial" panose="020B0604020202020204" pitchFamily="34" charset="0"/>
                          <a:cs typeface="Arial" panose="020B0604020202020204" pitchFamily="34" charset="0"/>
                        </a:rPr>
                        <a:t>Action</a:t>
                      </a:r>
                    </a:p>
                  </a:txBody>
                  <a:tcPr/>
                </a:tc>
                <a:extLst>
                  <a:ext uri="{0D108BD9-81ED-4DB2-BD59-A6C34878D82A}">
                    <a16:rowId xmlns:a16="http://schemas.microsoft.com/office/drawing/2014/main" val="2489795788"/>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Early Warning Systems</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Provides timely alerts to authorities, residents, and response teams.</a:t>
                      </a:r>
                    </a:p>
                  </a:txBody>
                  <a:tcPr/>
                </a:tc>
                <a:tc>
                  <a:txBody>
                    <a:bodyPr/>
                    <a:lstStyle/>
                    <a:p>
                      <a:r>
                        <a:rPr lang="en-GB" sz="1400" dirty="0">
                          <a:latin typeface="Arial" panose="020B0604020202020204" pitchFamily="34" charset="0"/>
                          <a:cs typeface="Arial" panose="020B0604020202020204" pitchFamily="34" charset="0"/>
                        </a:rPr>
                        <a:t>Allows for timely evacuation and resource mobilization.</a:t>
                      </a:r>
                    </a:p>
                  </a:txBody>
                  <a:tcPr/>
                </a:tc>
                <a:extLst>
                  <a:ext uri="{0D108BD9-81ED-4DB2-BD59-A6C34878D82A}">
                    <a16:rowId xmlns:a16="http://schemas.microsoft.com/office/drawing/2014/main" val="3043525054"/>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Resource Planning</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Supports resource planning and staging in high-risk areas.</a:t>
                      </a:r>
                    </a:p>
                  </a:txBody>
                  <a:tcPr/>
                </a:tc>
                <a:tc>
                  <a:txBody>
                    <a:bodyPr/>
                    <a:lstStyle/>
                    <a:p>
                      <a:r>
                        <a:rPr lang="en-GB" sz="1400" dirty="0">
                          <a:latin typeface="Arial" panose="020B0604020202020204" pitchFamily="34" charset="0"/>
                          <a:cs typeface="Arial" panose="020B0604020202020204" pitchFamily="34" charset="0"/>
                        </a:rPr>
                        <a:t>Ensures readiness for emergency response.</a:t>
                      </a:r>
                    </a:p>
                  </a:txBody>
                  <a:tcPr/>
                </a:tc>
                <a:extLst>
                  <a:ext uri="{0D108BD9-81ED-4DB2-BD59-A6C34878D82A}">
                    <a16:rowId xmlns:a16="http://schemas.microsoft.com/office/drawing/2014/main" val="571686147"/>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Evacuation Routes</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Informs the development of safe evacuation routes and assembly points.</a:t>
                      </a:r>
                    </a:p>
                  </a:txBody>
                  <a:tcPr/>
                </a:tc>
                <a:tc>
                  <a:txBody>
                    <a:bodyPr/>
                    <a:lstStyle/>
                    <a:p>
                      <a:r>
                        <a:rPr lang="en-GB" sz="1400" dirty="0">
                          <a:latin typeface="Arial" panose="020B0604020202020204" pitchFamily="34" charset="0"/>
                          <a:cs typeface="Arial" panose="020B0604020202020204" pitchFamily="34" charset="0"/>
                        </a:rPr>
                        <a:t>Enhances the safety of at-risk residents during evacuations.</a:t>
                      </a:r>
                    </a:p>
                  </a:txBody>
                  <a:tcPr/>
                </a:tc>
                <a:extLst>
                  <a:ext uri="{0D108BD9-81ED-4DB2-BD59-A6C34878D82A}">
                    <a16:rowId xmlns:a16="http://schemas.microsoft.com/office/drawing/2014/main" val="2922105343"/>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Community Education</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Tailors educational programs to high-risk communities.</a:t>
                      </a:r>
                    </a:p>
                  </a:txBody>
                  <a:tcPr/>
                </a:tc>
                <a:tc>
                  <a:txBody>
                    <a:bodyPr/>
                    <a:lstStyle/>
                    <a:p>
                      <a:r>
                        <a:rPr lang="en-GB" sz="1400" dirty="0">
                          <a:latin typeface="Arial" panose="020B0604020202020204" pitchFamily="34" charset="0"/>
                          <a:cs typeface="Arial" panose="020B0604020202020204" pitchFamily="34" charset="0"/>
                        </a:rPr>
                        <a:t>Promotes safety awareness and emergency preparedness.</a:t>
                      </a:r>
                    </a:p>
                  </a:txBody>
                  <a:tcPr/>
                </a:tc>
                <a:extLst>
                  <a:ext uri="{0D108BD9-81ED-4DB2-BD59-A6C34878D82A}">
                    <a16:rowId xmlns:a16="http://schemas.microsoft.com/office/drawing/2014/main" val="1569042893"/>
                  </a:ext>
                </a:extLst>
              </a:tr>
            </a:tbl>
          </a:graphicData>
        </a:graphic>
      </p:graphicFrame>
      <p:graphicFrame>
        <p:nvGraphicFramePr>
          <p:cNvPr id="16" name="Table 15">
            <a:extLst>
              <a:ext uri="{FF2B5EF4-FFF2-40B4-BE49-F238E27FC236}">
                <a16:creationId xmlns:a16="http://schemas.microsoft.com/office/drawing/2014/main" id="{2DB3F14D-9C11-4267-83ED-5E5231CB3B96}"/>
              </a:ext>
            </a:extLst>
          </p:cNvPr>
          <p:cNvGraphicFramePr>
            <a:graphicFrameLocks noGrp="1"/>
          </p:cNvGraphicFramePr>
          <p:nvPr>
            <p:extLst>
              <p:ext uri="{D42A27DB-BD31-4B8C-83A1-F6EECF244321}">
                <p14:modId xmlns:p14="http://schemas.microsoft.com/office/powerpoint/2010/main" val="151708773"/>
              </p:ext>
            </p:extLst>
          </p:nvPr>
        </p:nvGraphicFramePr>
        <p:xfrm>
          <a:off x="402563" y="2613660"/>
          <a:ext cx="10951236" cy="1630680"/>
        </p:xfrm>
        <a:graphic>
          <a:graphicData uri="http://schemas.openxmlformats.org/drawingml/2006/table">
            <a:tbl>
              <a:tblPr firstRow="1" bandRow="1">
                <a:tableStyleId>{5C22544A-7EE6-4342-B048-85BDC9FD1C3A}</a:tableStyleId>
              </a:tblPr>
              <a:tblGrid>
                <a:gridCol w="2501662">
                  <a:extLst>
                    <a:ext uri="{9D8B030D-6E8A-4147-A177-3AD203B41FA5}">
                      <a16:colId xmlns:a16="http://schemas.microsoft.com/office/drawing/2014/main" val="962953521"/>
                    </a:ext>
                  </a:extLst>
                </a:gridCol>
                <a:gridCol w="4353465">
                  <a:extLst>
                    <a:ext uri="{9D8B030D-6E8A-4147-A177-3AD203B41FA5}">
                      <a16:colId xmlns:a16="http://schemas.microsoft.com/office/drawing/2014/main" val="2691643485"/>
                    </a:ext>
                  </a:extLst>
                </a:gridCol>
                <a:gridCol w="4096109">
                  <a:extLst>
                    <a:ext uri="{9D8B030D-6E8A-4147-A177-3AD203B41FA5}">
                      <a16:colId xmlns:a16="http://schemas.microsoft.com/office/drawing/2014/main" val="2181226716"/>
                    </a:ext>
                  </a:extLst>
                </a:gridCol>
              </a:tblGrid>
              <a:tr h="370840">
                <a:tc>
                  <a:txBody>
                    <a:bodyPr/>
                    <a:lstStyle/>
                    <a:p>
                      <a:r>
                        <a:rPr lang="en-GB" sz="1400" b="1" i="0" kern="1200" dirty="0">
                          <a:solidFill>
                            <a:schemeClr val="lt1"/>
                          </a:solidFill>
                          <a:effectLst/>
                          <a:latin typeface="Arial" panose="020B0604020202020204" pitchFamily="34" charset="0"/>
                          <a:ea typeface="+mn-ea"/>
                          <a:cs typeface="Arial" panose="020B0604020202020204" pitchFamily="34" charset="0"/>
                        </a:rPr>
                        <a:t>Mitigation Phase</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Benefit</a:t>
                      </a:r>
                    </a:p>
                  </a:txBody>
                  <a:tcPr/>
                </a:tc>
                <a:tc>
                  <a:txBody>
                    <a:bodyPr/>
                    <a:lstStyle/>
                    <a:p>
                      <a:r>
                        <a:rPr lang="en-GB" sz="1400" dirty="0">
                          <a:latin typeface="Arial" panose="020B0604020202020204" pitchFamily="34" charset="0"/>
                          <a:cs typeface="Arial" panose="020B0604020202020204" pitchFamily="34" charset="0"/>
                        </a:rPr>
                        <a:t>Action</a:t>
                      </a:r>
                    </a:p>
                  </a:txBody>
                  <a:tcPr/>
                </a:tc>
                <a:extLst>
                  <a:ext uri="{0D108BD9-81ED-4DB2-BD59-A6C34878D82A}">
                    <a16:rowId xmlns:a16="http://schemas.microsoft.com/office/drawing/2014/main" val="2754992723"/>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Identifying High-Risk Areas</a:t>
                      </a:r>
                      <a:endParaRPr lang="en-GB" sz="1400" dirty="0">
                        <a:latin typeface="Arial" panose="020B0604020202020204" pitchFamily="34" charset="0"/>
                        <a:cs typeface="Arial" panose="020B0604020202020204" pitchFamily="34" charset="0"/>
                      </a:endParaRPr>
                    </a:p>
                  </a:txBody>
                  <a:tcPr/>
                </a:tc>
                <a:tc>
                  <a:txBody>
                    <a:bodyPr/>
                    <a:lstStyle/>
                    <a:p>
                      <a:r>
                        <a:rPr lang="en-GB" sz="1400" b="0" i="0" kern="1200" dirty="0">
                          <a:solidFill>
                            <a:schemeClr val="dk1"/>
                          </a:solidFill>
                          <a:effectLst/>
                          <a:latin typeface="Arial" panose="020B0604020202020204" pitchFamily="34" charset="0"/>
                          <a:ea typeface="+mn-ea"/>
                          <a:cs typeface="Arial" panose="020B0604020202020204" pitchFamily="34" charset="0"/>
                        </a:rPr>
                        <a:t>The model identifies regions prone to wildfires.</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Aids in targeted mitigation efforts.</a:t>
                      </a:r>
                    </a:p>
                  </a:txBody>
                  <a:tcPr/>
                </a:tc>
                <a:extLst>
                  <a:ext uri="{0D108BD9-81ED-4DB2-BD59-A6C34878D82A}">
                    <a16:rowId xmlns:a16="http://schemas.microsoft.com/office/drawing/2014/main" val="1192536358"/>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Resource Allocation</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Enables efficient allocation of firefighting resources and funds.</a:t>
                      </a:r>
                    </a:p>
                  </a:txBody>
                  <a:tcPr/>
                </a:tc>
                <a:tc>
                  <a:txBody>
                    <a:bodyPr/>
                    <a:lstStyle/>
                    <a:p>
                      <a:r>
                        <a:rPr lang="en-GB" sz="1400" dirty="0">
                          <a:latin typeface="Arial" panose="020B0604020202020204" pitchFamily="34" charset="0"/>
                          <a:cs typeface="Arial" panose="020B0604020202020204" pitchFamily="34" charset="0"/>
                        </a:rPr>
                        <a:t>Resources are directed to high-risk areas for proactive prevention.</a:t>
                      </a:r>
                    </a:p>
                  </a:txBody>
                  <a:tcPr/>
                </a:tc>
                <a:extLst>
                  <a:ext uri="{0D108BD9-81ED-4DB2-BD59-A6C34878D82A}">
                    <a16:rowId xmlns:a16="http://schemas.microsoft.com/office/drawing/2014/main" val="1342374369"/>
                  </a:ext>
                </a:extLst>
              </a:tr>
              <a:tr h="370840">
                <a:tc>
                  <a:txBody>
                    <a:bodyPr/>
                    <a:lstStyle/>
                    <a:p>
                      <a:r>
                        <a:rPr lang="en-GB" sz="1400" b="1" i="0" kern="1200" dirty="0">
                          <a:solidFill>
                            <a:schemeClr val="dk1"/>
                          </a:solidFill>
                          <a:effectLst/>
                          <a:latin typeface="Arial" panose="020B0604020202020204" pitchFamily="34" charset="0"/>
                          <a:ea typeface="+mn-ea"/>
                          <a:cs typeface="Arial" panose="020B0604020202020204" pitchFamily="34" charset="0"/>
                        </a:rPr>
                        <a:t>Community Awareness</a:t>
                      </a:r>
                      <a:endParaRPr lang="en-GB" sz="1400" dirty="0">
                        <a:latin typeface="Arial" panose="020B0604020202020204" pitchFamily="34" charset="0"/>
                        <a:cs typeface="Arial" panose="020B0604020202020204" pitchFamily="34" charset="0"/>
                      </a:endParaRPr>
                    </a:p>
                  </a:txBody>
                  <a:tcPr/>
                </a:tc>
                <a:tc>
                  <a:txBody>
                    <a:bodyPr/>
                    <a:lstStyle/>
                    <a:p>
                      <a:r>
                        <a:rPr lang="en-GB" sz="1400" dirty="0">
                          <a:latin typeface="Arial" panose="020B0604020202020204" pitchFamily="34" charset="0"/>
                          <a:cs typeface="Arial" panose="020B0604020202020204" pitchFamily="34" charset="0"/>
                        </a:rPr>
                        <a:t>Raises awareness among high-risk communities.</a:t>
                      </a:r>
                    </a:p>
                  </a:txBody>
                  <a:tcPr/>
                </a:tc>
                <a:tc>
                  <a:txBody>
                    <a:bodyPr/>
                    <a:lstStyle/>
                    <a:p>
                      <a:r>
                        <a:rPr lang="en-GB" sz="1400" dirty="0">
                          <a:latin typeface="Arial" panose="020B0604020202020204" pitchFamily="34" charset="0"/>
                          <a:cs typeface="Arial" panose="020B0604020202020204" pitchFamily="34" charset="0"/>
                        </a:rPr>
                        <a:t>Promotes fire-safe practices and preparedness.</a:t>
                      </a:r>
                    </a:p>
                  </a:txBody>
                  <a:tcPr/>
                </a:tc>
                <a:extLst>
                  <a:ext uri="{0D108BD9-81ED-4DB2-BD59-A6C34878D82A}">
                    <a16:rowId xmlns:a16="http://schemas.microsoft.com/office/drawing/2014/main" val="494484300"/>
                  </a:ext>
                </a:extLst>
              </a:tr>
            </a:tbl>
          </a:graphicData>
        </a:graphic>
      </p:graphicFrame>
      <p:pic>
        <p:nvPicPr>
          <p:cNvPr id="9" name="Picture 8">
            <a:extLst>
              <a:ext uri="{FF2B5EF4-FFF2-40B4-BE49-F238E27FC236}">
                <a16:creationId xmlns:a16="http://schemas.microsoft.com/office/drawing/2014/main" id="{5C334F28-5827-4395-96CC-9E0AD62D2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290691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02563" y="1014410"/>
            <a:ext cx="10951235"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Smoke Detection in Recent Greece Wildfires Videos</a:t>
            </a:r>
          </a:p>
        </p:txBody>
      </p:sp>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2895023"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Future Work</a:t>
            </a:r>
            <a:endParaRPr lang="en-GB" sz="3600" i="1" dirty="0"/>
          </a:p>
        </p:txBody>
      </p:sp>
      <p:sp>
        <p:nvSpPr>
          <p:cNvPr id="11" name="Rectangle 10">
            <a:extLst>
              <a:ext uri="{FF2B5EF4-FFF2-40B4-BE49-F238E27FC236}">
                <a16:creationId xmlns:a16="http://schemas.microsoft.com/office/drawing/2014/main" id="{74EC8992-F3BD-4BB8-BD66-87C68E600745}"/>
              </a:ext>
            </a:extLst>
          </p:cNvPr>
          <p:cNvSpPr/>
          <p:nvPr/>
        </p:nvSpPr>
        <p:spPr>
          <a:xfrm>
            <a:off x="402563" y="3254036"/>
            <a:ext cx="23436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5EDF02BC-8E25-4833-8603-D441D8F8FF7B}"/>
              </a:ext>
            </a:extLst>
          </p:cNvPr>
          <p:cNvSpPr/>
          <p:nvPr/>
        </p:nvSpPr>
        <p:spPr>
          <a:xfrm>
            <a:off x="519743" y="1625766"/>
            <a:ext cx="10772723" cy="1600438"/>
          </a:xfrm>
          <a:prstGeom prst="rect">
            <a:avLst/>
          </a:prstGeom>
        </p:spPr>
        <p:txBody>
          <a:bodyPr wrap="square">
            <a:spAutoFit/>
          </a:bodyPr>
          <a:lstStyle/>
          <a:p>
            <a:pPr marL="285750" indent="-285750" algn="just">
              <a:buFont typeface="Wingdings" panose="05000000000000000000" pitchFamily="2" charset="2"/>
              <a:buChar char="v"/>
            </a:pPr>
            <a:r>
              <a:rPr lang="en-GB" sz="1600" b="1" dirty="0">
                <a:latin typeface="Arial" panose="020B0604020202020204" pitchFamily="34" charset="0"/>
                <a:cs typeface="Arial" panose="020B0604020202020204" pitchFamily="34" charset="0"/>
              </a:rPr>
              <a:t>We have successfully tested smoke detection on static images, and our next endeavour is to apply smoke detection to recent wildfire videos in Greece. </a:t>
            </a:r>
          </a:p>
          <a:p>
            <a:pPr marL="285750" indent="-285750" algn="just">
              <a:buFont typeface="Wingdings" panose="05000000000000000000" pitchFamily="2" charset="2"/>
              <a:buChar char="v"/>
            </a:pPr>
            <a:r>
              <a:rPr lang="en-GB" sz="1600" b="1" dirty="0">
                <a:latin typeface="Arial" panose="020B0604020202020204" pitchFamily="34" charset="0"/>
                <a:cs typeface="Arial" panose="020B0604020202020204" pitchFamily="34" charset="0"/>
              </a:rPr>
              <a:t>By analysing these videos, we aim to develop a responsive action plan that can be initiated in real-time to address wildfire incidents effectively. </a:t>
            </a:r>
          </a:p>
          <a:p>
            <a:pPr marL="285750" indent="-285750" algn="just">
              <a:buFont typeface="Wingdings" panose="05000000000000000000" pitchFamily="2" charset="2"/>
              <a:buChar char="v"/>
            </a:pPr>
            <a:r>
              <a:rPr lang="en-GB" sz="1600" b="1" dirty="0">
                <a:latin typeface="Arial" panose="020B0604020202020204" pitchFamily="34" charset="0"/>
                <a:cs typeface="Arial" panose="020B0604020202020204" pitchFamily="34" charset="0"/>
              </a:rPr>
              <a:t>So our plan of action is future will be like:</a:t>
            </a:r>
          </a:p>
          <a:p>
            <a:pPr marL="285750" indent="-285750" algn="just">
              <a:buFont typeface="Wingdings" panose="05000000000000000000" pitchFamily="2" charset="2"/>
              <a:buChar char="v"/>
            </a:pPr>
            <a:endParaRPr lang="en-GB" b="1" dirty="0"/>
          </a:p>
        </p:txBody>
      </p:sp>
      <p:graphicFrame>
        <p:nvGraphicFramePr>
          <p:cNvPr id="6" name="Table 5">
            <a:extLst>
              <a:ext uri="{FF2B5EF4-FFF2-40B4-BE49-F238E27FC236}">
                <a16:creationId xmlns:a16="http://schemas.microsoft.com/office/drawing/2014/main" id="{087EB482-641D-4409-AAA5-D42C8E68D989}"/>
              </a:ext>
            </a:extLst>
          </p:cNvPr>
          <p:cNvGraphicFramePr>
            <a:graphicFrameLocks noGrp="1"/>
          </p:cNvGraphicFramePr>
          <p:nvPr>
            <p:extLst>
              <p:ext uri="{D42A27DB-BD31-4B8C-83A1-F6EECF244321}">
                <p14:modId xmlns:p14="http://schemas.microsoft.com/office/powerpoint/2010/main" val="3784696983"/>
              </p:ext>
            </p:extLst>
          </p:nvPr>
        </p:nvGraphicFramePr>
        <p:xfrm>
          <a:off x="581077" y="3226204"/>
          <a:ext cx="10772723" cy="3192705"/>
        </p:xfrm>
        <a:graphic>
          <a:graphicData uri="http://schemas.openxmlformats.org/drawingml/2006/table">
            <a:tbl>
              <a:tblPr firstRow="1" bandRow="1">
                <a:tableStyleId>{5C22544A-7EE6-4342-B048-85BDC9FD1C3A}</a:tableStyleId>
              </a:tblPr>
              <a:tblGrid>
                <a:gridCol w="2223144">
                  <a:extLst>
                    <a:ext uri="{9D8B030D-6E8A-4147-A177-3AD203B41FA5}">
                      <a16:colId xmlns:a16="http://schemas.microsoft.com/office/drawing/2014/main" val="2671609592"/>
                    </a:ext>
                  </a:extLst>
                </a:gridCol>
                <a:gridCol w="8549579">
                  <a:extLst>
                    <a:ext uri="{9D8B030D-6E8A-4147-A177-3AD203B41FA5}">
                      <a16:colId xmlns:a16="http://schemas.microsoft.com/office/drawing/2014/main" val="1606314689"/>
                    </a:ext>
                  </a:extLst>
                </a:gridCol>
              </a:tblGrid>
              <a:tr h="638541">
                <a:tc>
                  <a:txBody>
                    <a:bodyPr/>
                    <a:lstStyle/>
                    <a:p>
                      <a:r>
                        <a:rPr lang="en-US" sz="1600" b="1" dirty="0">
                          <a:latin typeface="Arial" panose="020B0604020202020204" pitchFamily="34" charset="0"/>
                          <a:cs typeface="Arial" panose="020B0604020202020204" pitchFamily="34" charset="0"/>
                        </a:rPr>
                        <a:t>Objective</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Develop a real-time fire detection system using YOLOv5, with a focus on images and videos, to ensure swift responses.</a:t>
                      </a:r>
                    </a:p>
                  </a:txBody>
                  <a:tcPr/>
                </a:tc>
                <a:extLst>
                  <a:ext uri="{0D108BD9-81ED-4DB2-BD59-A6C34878D82A}">
                    <a16:rowId xmlns:a16="http://schemas.microsoft.com/office/drawing/2014/main" val="3627471178"/>
                  </a:ext>
                </a:extLst>
              </a:tr>
              <a:tr h="638541">
                <a:tc>
                  <a:txBody>
                    <a:bodyPr/>
                    <a:lstStyle/>
                    <a:p>
                      <a:r>
                        <a:rPr lang="en-US" sz="1600" b="1" dirty="0">
                          <a:latin typeface="Arial" panose="020B0604020202020204" pitchFamily="34" charset="0"/>
                          <a:cs typeface="Arial" panose="020B0604020202020204" pitchFamily="34" charset="0"/>
                        </a:rPr>
                        <a:t>Training Data</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Utilize videos captured by real-time hardware cameras for model training, creating a dataset that mirrors real-world scenarios.</a:t>
                      </a:r>
                    </a:p>
                  </a:txBody>
                  <a:tcPr/>
                </a:tc>
                <a:extLst>
                  <a:ext uri="{0D108BD9-81ED-4DB2-BD59-A6C34878D82A}">
                    <a16:rowId xmlns:a16="http://schemas.microsoft.com/office/drawing/2014/main" val="2894502680"/>
                  </a:ext>
                </a:extLst>
              </a:tr>
              <a:tr h="638541">
                <a:tc>
                  <a:txBody>
                    <a:bodyPr/>
                    <a:lstStyle/>
                    <a:p>
                      <a:r>
                        <a:rPr lang="en-US" sz="1600" b="1" dirty="0">
                          <a:latin typeface="Arial" panose="020B0604020202020204" pitchFamily="34" charset="0"/>
                          <a:cs typeface="Arial" panose="020B0604020202020204" pitchFamily="34" charset="0"/>
                        </a:rPr>
                        <a:t>Performance Enhancement</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Implement continuous performance improvements to optimize the model for real-time fire detection, reducing response time.</a:t>
                      </a:r>
                    </a:p>
                  </a:txBody>
                  <a:tcPr/>
                </a:tc>
                <a:extLst>
                  <a:ext uri="{0D108BD9-81ED-4DB2-BD59-A6C34878D82A}">
                    <a16:rowId xmlns:a16="http://schemas.microsoft.com/office/drawing/2014/main" val="3688300601"/>
                  </a:ext>
                </a:extLst>
              </a:tr>
              <a:tr h="638541">
                <a:tc>
                  <a:txBody>
                    <a:bodyPr/>
                    <a:lstStyle/>
                    <a:p>
                      <a:r>
                        <a:rPr lang="en-GB" sz="1600" dirty="0">
                          <a:latin typeface="Arial" panose="020B0604020202020204" pitchFamily="34" charset="0"/>
                          <a:cs typeface="Arial" panose="020B0604020202020204" pitchFamily="34" charset="0"/>
                        </a:rPr>
                        <a:t>Rapid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Strive to build a model capable of detecting fires within minutes of ignition by a real-time camera, minimizing potential damage.</a:t>
                      </a:r>
                    </a:p>
                  </a:txBody>
                  <a:tcPr/>
                </a:tc>
                <a:extLst>
                  <a:ext uri="{0D108BD9-81ED-4DB2-BD59-A6C34878D82A}">
                    <a16:rowId xmlns:a16="http://schemas.microsoft.com/office/drawing/2014/main" val="2881976371"/>
                  </a:ext>
                </a:extLst>
              </a:tr>
              <a:tr h="638541">
                <a:tc>
                  <a:txBody>
                    <a:bodyPr/>
                    <a:lstStyle/>
                    <a:p>
                      <a:r>
                        <a:rPr lang="en-US" sz="1600" b="1" dirty="0">
                          <a:latin typeface="Arial" panose="020B0604020202020204" pitchFamily="34" charset="0"/>
                          <a:cs typeface="Arial" panose="020B0604020202020204" pitchFamily="34" charset="0"/>
                        </a:rPr>
                        <a:t>Emergency Signals</a:t>
                      </a:r>
                      <a:endParaRPr lang="en-GB"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Upon fire detection, trigger automatic emergency signals to nearby response teams and volunteers for immediate intervention and efficient disaster management.</a:t>
                      </a:r>
                    </a:p>
                  </a:txBody>
                  <a:tcPr/>
                </a:tc>
                <a:extLst>
                  <a:ext uri="{0D108BD9-81ED-4DB2-BD59-A6C34878D82A}">
                    <a16:rowId xmlns:a16="http://schemas.microsoft.com/office/drawing/2014/main" val="2600021635"/>
                  </a:ext>
                </a:extLst>
              </a:tr>
            </a:tbl>
          </a:graphicData>
        </a:graphic>
      </p:graphicFrame>
      <p:pic>
        <p:nvPicPr>
          <p:cNvPr id="8" name="Picture 7">
            <a:extLst>
              <a:ext uri="{FF2B5EF4-FFF2-40B4-BE49-F238E27FC236}">
                <a16:creationId xmlns:a16="http://schemas.microsoft.com/office/drawing/2014/main" id="{F8EF7E8B-6D26-4099-9F56-53AE7C1AA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2938974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55423" y="896507"/>
            <a:ext cx="10837044" cy="369332"/>
          </a:xfrm>
          <a:prstGeom prst="rect">
            <a:avLst/>
          </a:prstGeom>
          <a:blipFill>
            <a:blip r:embed="rId4"/>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Smoke Detection in Recent Greece Wildfires Videos</a:t>
            </a:r>
          </a:p>
        </p:txBody>
      </p:sp>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2895023"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Future Work</a:t>
            </a:r>
            <a:endParaRPr lang="en-GB" sz="3600" i="1" dirty="0"/>
          </a:p>
        </p:txBody>
      </p:sp>
      <p:sp>
        <p:nvSpPr>
          <p:cNvPr id="11" name="Rectangle 10">
            <a:extLst>
              <a:ext uri="{FF2B5EF4-FFF2-40B4-BE49-F238E27FC236}">
                <a16:creationId xmlns:a16="http://schemas.microsoft.com/office/drawing/2014/main" id="{74EC8992-F3BD-4BB8-BD66-87C68E600745}"/>
              </a:ext>
            </a:extLst>
          </p:cNvPr>
          <p:cNvSpPr/>
          <p:nvPr/>
        </p:nvSpPr>
        <p:spPr>
          <a:xfrm>
            <a:off x="402563" y="3254036"/>
            <a:ext cx="23436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C4BE7E89-F553-473E-9E24-C0A1A472E718}"/>
              </a:ext>
            </a:extLst>
          </p:cNvPr>
          <p:cNvSpPr/>
          <p:nvPr/>
        </p:nvSpPr>
        <p:spPr>
          <a:xfrm>
            <a:off x="402563" y="1303701"/>
            <a:ext cx="10951235" cy="1815882"/>
          </a:xfrm>
          <a:prstGeom prst="rect">
            <a:avLst/>
          </a:prstGeom>
        </p:spPr>
        <p:txBody>
          <a:bodyPr wrap="square">
            <a:spAutoFit/>
          </a:bodyPr>
          <a:lstStyle/>
          <a:p>
            <a:pPr marL="285750" indent="-285750" algn="just">
              <a:buFont typeface="Arial" panose="020B0604020202020204" pitchFamily="34" charset="0"/>
              <a:buChar char="•"/>
            </a:pPr>
            <a:r>
              <a:rPr lang="en-GB" sz="1600" b="1" dirty="0">
                <a:solidFill>
                  <a:srgbClr val="374151"/>
                </a:solidFill>
                <a:latin typeface="Arial" panose="020B0604020202020204" pitchFamily="34" charset="0"/>
                <a:cs typeface="Arial" panose="020B0604020202020204" pitchFamily="34" charset="0"/>
              </a:rPr>
              <a:t>Implementing project objectives by learning from diverse sources and adapting them to project requirements.</a:t>
            </a:r>
          </a:p>
          <a:p>
            <a:pPr marL="285750" indent="-285750" algn="just">
              <a:buFont typeface="Arial" panose="020B0604020202020204" pitchFamily="34" charset="0"/>
              <a:buChar char="•"/>
            </a:pPr>
            <a:r>
              <a:rPr lang="en-GB" sz="1600" b="1" dirty="0">
                <a:solidFill>
                  <a:srgbClr val="374151"/>
                </a:solidFill>
                <a:latin typeface="Arial" panose="020B0604020202020204" pitchFamily="34" charset="0"/>
                <a:cs typeface="Arial" panose="020B0604020202020204" pitchFamily="34" charset="0"/>
              </a:rPr>
              <a:t>Specific focus on applying smoke detection to recent wildfire videos in Greece for system development and validation.</a:t>
            </a:r>
          </a:p>
          <a:p>
            <a:pPr marL="285750" indent="-285750" algn="just">
              <a:buFont typeface="Arial" panose="020B0604020202020204" pitchFamily="34" charset="0"/>
              <a:buChar char="•"/>
            </a:pPr>
            <a:r>
              <a:rPr lang="en-GB" sz="1600" b="1" dirty="0">
                <a:solidFill>
                  <a:srgbClr val="374151"/>
                </a:solidFill>
                <a:latin typeface="Arial" panose="020B0604020202020204" pitchFamily="34" charset="0"/>
                <a:cs typeface="Arial" panose="020B0604020202020204" pitchFamily="34" charset="0"/>
              </a:rPr>
              <a:t>Utilizing real-world incident videos as authentic data sources.</a:t>
            </a:r>
          </a:p>
          <a:p>
            <a:pPr marL="285750" indent="-285750" algn="just">
              <a:buFont typeface="Arial" panose="020B0604020202020204" pitchFamily="34" charset="0"/>
              <a:buChar char="•"/>
            </a:pPr>
            <a:r>
              <a:rPr lang="en-GB" sz="1600" b="1" dirty="0">
                <a:solidFill>
                  <a:srgbClr val="374151"/>
                </a:solidFill>
                <a:latin typeface="Arial" panose="020B0604020202020204" pitchFamily="34" charset="0"/>
                <a:cs typeface="Arial" panose="020B0604020202020204" pitchFamily="34" charset="0"/>
              </a:rPr>
              <a:t>Providing an example of how the wildfire video format will resemble that of YouTube for clarity and reference.</a:t>
            </a:r>
            <a:endParaRPr lang="en-GB" sz="1600" b="1" i="0" dirty="0">
              <a:solidFill>
                <a:srgbClr val="374151"/>
              </a:solidFill>
              <a:effectLst/>
              <a:latin typeface="Arial" panose="020B0604020202020204" pitchFamily="34" charset="0"/>
              <a:cs typeface="Arial" panose="020B0604020202020204" pitchFamily="34" charset="0"/>
            </a:endParaRPr>
          </a:p>
        </p:txBody>
      </p:sp>
      <p:pic>
        <p:nvPicPr>
          <p:cNvPr id="6" name="WhatsApp Video 2023-09-17 at 7.47.31 PM">
            <a:hlinkClick r:id="" action="ppaction://media"/>
            <a:extLst>
              <a:ext uri="{FF2B5EF4-FFF2-40B4-BE49-F238E27FC236}">
                <a16:creationId xmlns:a16="http://schemas.microsoft.com/office/drawing/2014/main" id="{0734697F-A705-459D-BEDE-12F235A350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9638" y="3118539"/>
            <a:ext cx="10322804" cy="3750963"/>
          </a:xfrm>
          <a:prstGeom prst="rect">
            <a:avLst/>
          </a:prstGeom>
        </p:spPr>
      </p:pic>
      <p:pic>
        <p:nvPicPr>
          <p:cNvPr id="8" name="Picture 7">
            <a:extLst>
              <a:ext uri="{FF2B5EF4-FFF2-40B4-BE49-F238E27FC236}">
                <a16:creationId xmlns:a16="http://schemas.microsoft.com/office/drawing/2014/main" id="{379B008E-28A9-40EF-9E6D-11C7FD34A8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40530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02563" y="1005778"/>
            <a:ext cx="10859219"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Visualising Estimated cost to suppress wildfires per fire in Greece</a:t>
            </a:r>
          </a:p>
        </p:txBody>
      </p:sp>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2895023"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Future Work</a:t>
            </a:r>
            <a:endParaRPr lang="en-GB" sz="3600" i="1" dirty="0"/>
          </a:p>
        </p:txBody>
      </p:sp>
      <p:sp>
        <p:nvSpPr>
          <p:cNvPr id="11" name="Rectangle 10">
            <a:extLst>
              <a:ext uri="{FF2B5EF4-FFF2-40B4-BE49-F238E27FC236}">
                <a16:creationId xmlns:a16="http://schemas.microsoft.com/office/drawing/2014/main" id="{74EC8992-F3BD-4BB8-BD66-87C68E600745}"/>
              </a:ext>
            </a:extLst>
          </p:cNvPr>
          <p:cNvSpPr/>
          <p:nvPr/>
        </p:nvSpPr>
        <p:spPr>
          <a:xfrm>
            <a:off x="402563" y="3254036"/>
            <a:ext cx="23436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A3CEE677-06F5-47BF-88E4-C06357C0F056}"/>
              </a:ext>
            </a:extLst>
          </p:cNvPr>
          <p:cNvSpPr/>
          <p:nvPr/>
        </p:nvSpPr>
        <p:spPr>
          <a:xfrm>
            <a:off x="310548" y="1441724"/>
            <a:ext cx="10951234" cy="2800767"/>
          </a:xfrm>
          <a:prstGeom prst="rect">
            <a:avLst/>
          </a:prstGeom>
        </p:spPr>
        <p:txBody>
          <a:bodyPr wrap="square">
            <a:spAutoFit/>
          </a:bodyPr>
          <a:lstStyle/>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After visualizing the area burned by wildfires in Greece from 2013 to 2023.</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Next, we will create visualizations depicting the estimated cost to suppress wildfires per fire in Greece.</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These visualizations will serve as a crucial foundation for building an informed and data-driven recovery plan.</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Understanding the economic impact of wildfires will be a key factor in formulating recovery strategies.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These strategies will address both ecological restoration and the financial aspects of recovery.</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This approach ensures a comprehensive and effective response to post-wildfire restoration efforts.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We believe that these visualizations will serve as a crucial foundation for building an informed and data-driven recovery plan, addressing both ecological restoration and the financial aspects of recovery. </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By understanding the economic impact of wildfires and leveraging these insights, we ensure a comprehensive and effective response to post-wildfire restoration efforts, fostering a resilient and sustainable future for the affected regions.</a:t>
            </a:r>
          </a:p>
        </p:txBody>
      </p:sp>
      <p:sp>
        <p:nvSpPr>
          <p:cNvPr id="8" name="Title 3">
            <a:extLst>
              <a:ext uri="{FF2B5EF4-FFF2-40B4-BE49-F238E27FC236}">
                <a16:creationId xmlns:a16="http://schemas.microsoft.com/office/drawing/2014/main" id="{6E5958ED-3FBB-475B-A482-4404F8A3DE5D}"/>
              </a:ext>
            </a:extLst>
          </p:cNvPr>
          <p:cNvSpPr txBox="1">
            <a:spLocks/>
          </p:cNvSpPr>
          <p:nvPr/>
        </p:nvSpPr>
        <p:spPr>
          <a:xfrm>
            <a:off x="402563" y="4349360"/>
            <a:ext cx="10889904" cy="369332"/>
          </a:xfrm>
          <a:prstGeom prst="rect">
            <a:avLst/>
          </a:prstGeom>
          <a:blipFill>
            <a:blip r:embed="rId2"/>
            <a:tile tx="0" ty="0" sx="100000" sy="100000" flip="none" algn="tl"/>
          </a:blip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latin typeface="Arial" panose="020B0604020202020204" pitchFamily="34" charset="0"/>
                <a:cs typeface="Arial" panose="020B0604020202020204" pitchFamily="34" charset="0"/>
              </a:rPr>
              <a:t>API Integration (Optional)</a:t>
            </a:r>
          </a:p>
        </p:txBody>
      </p:sp>
      <p:sp>
        <p:nvSpPr>
          <p:cNvPr id="6" name="Rectangle 5">
            <a:extLst>
              <a:ext uri="{FF2B5EF4-FFF2-40B4-BE49-F238E27FC236}">
                <a16:creationId xmlns:a16="http://schemas.microsoft.com/office/drawing/2014/main" id="{21DC0369-609F-482E-B138-CBE6388A9CD1}"/>
              </a:ext>
            </a:extLst>
          </p:cNvPr>
          <p:cNvSpPr/>
          <p:nvPr/>
        </p:nvSpPr>
        <p:spPr>
          <a:xfrm>
            <a:off x="402562" y="4911826"/>
            <a:ext cx="10951233" cy="1569660"/>
          </a:xfrm>
          <a:prstGeom prst="rect">
            <a:avLst/>
          </a:prstGeom>
        </p:spPr>
        <p:txBody>
          <a:bodyPr wrap="square">
            <a:spAutoFit/>
          </a:bodyPr>
          <a:lstStyle/>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Upon completing all phases of the project, there is a potential plan to develop an API.</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This API will provide easy access to the fire detection system.</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It is designed to allow integration into various applications and alerting mechanisms.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 primary goal is to enable real-time communication with emergency response teams.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 API's development aims to broaden the utilization of the fire detection system.</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It enhances the system's effectiveness in wildfire monitoring and response efforts.  </a:t>
            </a:r>
          </a:p>
        </p:txBody>
      </p:sp>
      <p:pic>
        <p:nvPicPr>
          <p:cNvPr id="9" name="Picture 8">
            <a:extLst>
              <a:ext uri="{FF2B5EF4-FFF2-40B4-BE49-F238E27FC236}">
                <a16:creationId xmlns:a16="http://schemas.microsoft.com/office/drawing/2014/main" id="{8A084942-CEF7-43EA-97C3-5A6502C2A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54867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402563" y="1005778"/>
            <a:ext cx="10859219"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Visualising Estimated cost to suppress wildfires per fire in Greece</a:t>
            </a:r>
          </a:p>
        </p:txBody>
      </p:sp>
      <p:pic>
        <p:nvPicPr>
          <p:cNvPr id="5" name="Picture 4">
            <a:extLst>
              <a:ext uri="{FF2B5EF4-FFF2-40B4-BE49-F238E27FC236}">
                <a16:creationId xmlns:a16="http://schemas.microsoft.com/office/drawing/2014/main" id="{A518A4FA-E23A-46F3-A23E-7891C0EE47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276" y="166791"/>
            <a:ext cx="1228725" cy="605598"/>
          </a:xfrm>
          <a:prstGeom prst="rect">
            <a:avLst/>
          </a:prstGeom>
        </p:spPr>
      </p:pic>
      <p:sp>
        <p:nvSpPr>
          <p:cNvPr id="3" name="Rectangle 2">
            <a:extLst>
              <a:ext uri="{FF2B5EF4-FFF2-40B4-BE49-F238E27FC236}">
                <a16:creationId xmlns:a16="http://schemas.microsoft.com/office/drawing/2014/main" id="{E6685674-DE20-4D8E-AECB-5ED83FAB894B}"/>
              </a:ext>
            </a:extLst>
          </p:cNvPr>
          <p:cNvSpPr/>
          <p:nvPr/>
        </p:nvSpPr>
        <p:spPr>
          <a:xfrm>
            <a:off x="1729900" y="126057"/>
            <a:ext cx="2895023"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Future Work</a:t>
            </a:r>
            <a:endParaRPr lang="en-GB" sz="3600" i="1" dirty="0"/>
          </a:p>
        </p:txBody>
      </p:sp>
      <p:sp>
        <p:nvSpPr>
          <p:cNvPr id="11" name="Rectangle 10">
            <a:extLst>
              <a:ext uri="{FF2B5EF4-FFF2-40B4-BE49-F238E27FC236}">
                <a16:creationId xmlns:a16="http://schemas.microsoft.com/office/drawing/2014/main" id="{74EC8992-F3BD-4BB8-BD66-87C68E600745}"/>
              </a:ext>
            </a:extLst>
          </p:cNvPr>
          <p:cNvSpPr/>
          <p:nvPr/>
        </p:nvSpPr>
        <p:spPr>
          <a:xfrm>
            <a:off x="402563" y="3254036"/>
            <a:ext cx="23436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A3CEE677-06F5-47BF-88E4-C06357C0F056}"/>
              </a:ext>
            </a:extLst>
          </p:cNvPr>
          <p:cNvSpPr/>
          <p:nvPr/>
        </p:nvSpPr>
        <p:spPr>
          <a:xfrm>
            <a:off x="310548" y="1441724"/>
            <a:ext cx="10951234" cy="2800767"/>
          </a:xfrm>
          <a:prstGeom prst="rect">
            <a:avLst/>
          </a:prstGeom>
        </p:spPr>
        <p:txBody>
          <a:bodyPr wrap="square">
            <a:spAutoFit/>
          </a:bodyPr>
          <a:lstStyle/>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After visualizing the area burned by wildfires in Greece from 2013 to 2023.</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Next, we will create visualizations depicting the estimated cost to suppress wildfires per fire in Greece.</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These visualizations will serve as a crucial foundation for building an informed and data-driven recovery plan.</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Understanding the economic impact of wildfires will be a key factor in formulating recovery strategies.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These strategies will address both ecological restoration and the financial aspects of recovery.</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This approach ensures a comprehensive and effective response to post-wildfire restoration efforts.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We believe that these visualizations will serve as a crucial foundation for building an informed and data-driven recovery plan, addressing both ecological restoration and the financial aspects of recovery. </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By understanding the economic impact of wildfires and leveraging these insights, we ensure a comprehensive and effective response to post-wildfire restoration efforts, fostering a resilient and sustainable future for the affected regions.</a:t>
            </a:r>
          </a:p>
        </p:txBody>
      </p:sp>
      <p:sp>
        <p:nvSpPr>
          <p:cNvPr id="8" name="Title 3">
            <a:extLst>
              <a:ext uri="{FF2B5EF4-FFF2-40B4-BE49-F238E27FC236}">
                <a16:creationId xmlns:a16="http://schemas.microsoft.com/office/drawing/2014/main" id="{6E5958ED-3FBB-475B-A482-4404F8A3DE5D}"/>
              </a:ext>
            </a:extLst>
          </p:cNvPr>
          <p:cNvSpPr txBox="1">
            <a:spLocks/>
          </p:cNvSpPr>
          <p:nvPr/>
        </p:nvSpPr>
        <p:spPr>
          <a:xfrm>
            <a:off x="402563" y="4349360"/>
            <a:ext cx="10889904" cy="369332"/>
          </a:xfrm>
          <a:prstGeom prst="rect">
            <a:avLst/>
          </a:prstGeom>
          <a:blipFill>
            <a:blip r:embed="rId2"/>
            <a:tile tx="0" ty="0" sx="100000" sy="100000" flip="none" algn="tl"/>
          </a:blip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latin typeface="Arial" panose="020B0604020202020204" pitchFamily="34" charset="0"/>
                <a:cs typeface="Arial" panose="020B0604020202020204" pitchFamily="34" charset="0"/>
              </a:rPr>
              <a:t>API Integration (Optional)</a:t>
            </a:r>
          </a:p>
        </p:txBody>
      </p:sp>
      <p:sp>
        <p:nvSpPr>
          <p:cNvPr id="6" name="Rectangle 5">
            <a:extLst>
              <a:ext uri="{FF2B5EF4-FFF2-40B4-BE49-F238E27FC236}">
                <a16:creationId xmlns:a16="http://schemas.microsoft.com/office/drawing/2014/main" id="{21DC0369-609F-482E-B138-CBE6388A9CD1}"/>
              </a:ext>
            </a:extLst>
          </p:cNvPr>
          <p:cNvSpPr/>
          <p:nvPr/>
        </p:nvSpPr>
        <p:spPr>
          <a:xfrm>
            <a:off x="402562" y="4911826"/>
            <a:ext cx="10951233" cy="1569660"/>
          </a:xfrm>
          <a:prstGeom prst="rect">
            <a:avLst/>
          </a:prstGeom>
        </p:spPr>
        <p:txBody>
          <a:bodyPr wrap="square">
            <a:spAutoFit/>
          </a:bodyPr>
          <a:lstStyle/>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Upon completing all phases of the project, there is a potential plan to develop an API.</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This API will provide easy access to the fire detection system.</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It is designed to allow integration into various applications and alerting mechanisms.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 primary goal is to enable real-time communication with emergency response teams.</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The API's development aims to broaden the utilization of the fire detection system.</a:t>
            </a:r>
          </a:p>
          <a:p>
            <a:pPr marL="285750" indent="-285750" algn="just">
              <a:buFont typeface="Wingdings" panose="05000000000000000000" pitchFamily="2" charset="2"/>
              <a:buChar char="§"/>
            </a:pPr>
            <a:r>
              <a:rPr lang="en-GB" sz="1600" dirty="0">
                <a:latin typeface="Arial" panose="020B0604020202020204" pitchFamily="34" charset="0"/>
                <a:cs typeface="Arial" panose="020B0604020202020204" pitchFamily="34" charset="0"/>
              </a:rPr>
              <a:t>It enhances the system's effectiveness in wildfire monitoring and response efforts.  </a:t>
            </a:r>
          </a:p>
        </p:txBody>
      </p:sp>
      <p:pic>
        <p:nvPicPr>
          <p:cNvPr id="9" name="Picture 8">
            <a:extLst>
              <a:ext uri="{FF2B5EF4-FFF2-40B4-BE49-F238E27FC236}">
                <a16:creationId xmlns:a16="http://schemas.microsoft.com/office/drawing/2014/main" id="{8A084942-CEF7-43EA-97C3-5A6502C2A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414714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544" y="193349"/>
            <a:ext cx="9143999" cy="562162"/>
          </a:xfrm>
          <a:noFill/>
          <a:ln>
            <a:noFill/>
          </a:ln>
        </p:spPr>
        <p:style>
          <a:lnRef idx="1">
            <a:schemeClr val="accent3"/>
          </a:lnRef>
          <a:fillRef idx="1001">
            <a:schemeClr val="lt1"/>
          </a:fillRef>
          <a:effectRef idx="1">
            <a:schemeClr val="accent3"/>
          </a:effectRef>
          <a:fontRef idx="minor">
            <a:schemeClr val="dk1"/>
          </a:fontRef>
        </p:style>
        <p:txBody>
          <a:bodyPr>
            <a:noAutofit/>
          </a:bodyPr>
          <a:lstStyle/>
          <a:p>
            <a:r>
              <a:rPr lang="en-GB" sz="4800" b="1" i="1" dirty="0">
                <a:latin typeface="Arial" panose="020B0604020202020204" pitchFamily="34" charset="0"/>
                <a:cs typeface="Arial" panose="020B0604020202020204" pitchFamily="34" charset="0"/>
              </a:rPr>
              <a:t>Introduction</a:t>
            </a:r>
            <a:endParaRPr lang="en-US" sz="4800" i="1" dirty="0">
              <a:solidFill>
                <a:srgbClr val="5C0E1B"/>
              </a:solidFill>
              <a:latin typeface="Arial" panose="020B0604020202020204" pitchFamily="34" charset="0"/>
              <a:cs typeface="Arial" panose="020B0604020202020204" pitchFamily="34" charset="0"/>
            </a:endParaRPr>
          </a:p>
        </p:txBody>
      </p:sp>
      <p:sp>
        <p:nvSpPr>
          <p:cNvPr id="1031" name="Rectangle 2"/>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dirty="0">
              <a:latin typeface="Cambria" pitchFamily="18" charset="0"/>
            </a:endParaRPr>
          </a:p>
        </p:txBody>
      </p:sp>
      <p:sp>
        <p:nvSpPr>
          <p:cNvPr id="8397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a:extLst>
              <a:ext uri="{FF2B5EF4-FFF2-40B4-BE49-F238E27FC236}">
                <a16:creationId xmlns:a16="http://schemas.microsoft.com/office/drawing/2014/main" id="{728D9367-9238-419C-B272-10DDDBCCC6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641" y="184666"/>
            <a:ext cx="1228725" cy="562162"/>
          </a:xfrm>
          <a:prstGeom prst="rect">
            <a:avLst/>
          </a:prstGeom>
        </p:spPr>
      </p:pic>
      <p:pic>
        <p:nvPicPr>
          <p:cNvPr id="17" name="Content Placeholder 4">
            <a:extLst>
              <a:ext uri="{FF2B5EF4-FFF2-40B4-BE49-F238E27FC236}">
                <a16:creationId xmlns:a16="http://schemas.microsoft.com/office/drawing/2014/main" id="{DA8759BC-0433-4434-8078-1A9848F08F9C}"/>
              </a:ext>
            </a:extLst>
          </p:cNvPr>
          <p:cNvPicPr>
            <a:picLocks noChangeAspect="1"/>
          </p:cNvPicPr>
          <p:nvPr/>
        </p:nvPicPr>
        <p:blipFill rotWithShape="1">
          <a:blip r:embed="rId4">
            <a:extLst>
              <a:ext uri="{28A0092B-C50C-407E-A947-70E740481C1C}">
                <a14:useLocalDpi xmlns:a14="http://schemas.microsoft.com/office/drawing/2010/main" val="0"/>
              </a:ext>
            </a:extLst>
          </a:blip>
          <a:srcRect t="-1" b="9009"/>
          <a:stretch/>
        </p:blipFill>
        <p:spPr>
          <a:xfrm>
            <a:off x="84221" y="1326356"/>
            <a:ext cx="12107779" cy="5531644"/>
          </a:xfrm>
          <a:prstGeom prst="rect">
            <a:avLst/>
          </a:prstGeom>
        </p:spPr>
      </p:pic>
      <p:pic>
        <p:nvPicPr>
          <p:cNvPr id="5" name="Picture 4">
            <a:extLst>
              <a:ext uri="{FF2B5EF4-FFF2-40B4-BE49-F238E27FC236}">
                <a16:creationId xmlns:a16="http://schemas.microsoft.com/office/drawing/2014/main" id="{1DE8FC6E-07FA-4B08-ADA4-57C3657B9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47861" y="0"/>
            <a:ext cx="903249" cy="903249"/>
          </a:xfrm>
          <a:prstGeom prst="rect">
            <a:avLst/>
          </a:prstGeom>
        </p:spPr>
      </p:pic>
      <p:sp>
        <p:nvSpPr>
          <p:cNvPr id="11" name="Content Placeholder 2">
            <a:extLst>
              <a:ext uri="{FF2B5EF4-FFF2-40B4-BE49-F238E27FC236}">
                <a16:creationId xmlns:a16="http://schemas.microsoft.com/office/drawing/2014/main" id="{05C41E8D-8B2A-4E11-B27B-061B1A1250FF}"/>
              </a:ext>
            </a:extLst>
          </p:cNvPr>
          <p:cNvSpPr txBox="1">
            <a:spLocks/>
          </p:cNvSpPr>
          <p:nvPr/>
        </p:nvSpPr>
        <p:spPr>
          <a:xfrm>
            <a:off x="880943" y="1774082"/>
            <a:ext cx="10515600" cy="2987865"/>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sz="2000" dirty="0">
                <a:latin typeface="Arial" panose="020B0604020202020204" pitchFamily="34" charset="0"/>
                <a:cs typeface="Arial" panose="020B0604020202020204" pitchFamily="34" charset="0"/>
              </a:rPr>
              <a:t>We are </a:t>
            </a:r>
            <a:r>
              <a:rPr lang="en-AU" sz="2400" b="1" i="1" dirty="0">
                <a:latin typeface="Arial" panose="020B0604020202020204" pitchFamily="34" charset="0"/>
                <a:cs typeface="Arial" panose="020B0604020202020204" pitchFamily="34" charset="0"/>
              </a:rPr>
              <a:t>'Pyro Vision’, </a:t>
            </a:r>
            <a:r>
              <a:rPr lang="en-AU" sz="2000" dirty="0">
                <a:latin typeface="Arial" panose="020B0604020202020204" pitchFamily="34" charset="0"/>
                <a:cs typeface="Arial" panose="020B0604020202020204" pitchFamily="34" charset="0"/>
              </a:rPr>
              <a:t>a group of passionate individuals, committed to utilizing machine learning and data science to address the critical environmental issue related to wildfires.</a:t>
            </a:r>
            <a:r>
              <a:rPr lang="en-GB" sz="2000" dirty="0">
                <a:latin typeface="Arial" panose="020B0604020202020204" pitchFamily="34" charset="0"/>
                <a:cs typeface="Arial" panose="020B0604020202020204" pitchFamily="34" charset="0"/>
              </a:rPr>
              <a:t> </a:t>
            </a:r>
          </a:p>
          <a:p>
            <a:pPr algn="just"/>
            <a:r>
              <a:rPr lang="en-GB" sz="2000" dirty="0">
                <a:latin typeface="Arial" panose="020B0604020202020204" pitchFamily="34" charset="0"/>
                <a:cs typeface="Arial" panose="020B0604020202020204" pitchFamily="34" charset="0"/>
              </a:rPr>
              <a:t>Today, we'll take you on a journey through our project, sharing our insights and strategies. </a:t>
            </a:r>
          </a:p>
          <a:p>
            <a:pPr algn="just"/>
            <a:r>
              <a:rPr lang="en-GB" sz="2000" dirty="0">
                <a:latin typeface="Arial" panose="020B0604020202020204" pitchFamily="34" charset="0"/>
                <a:cs typeface="Arial" panose="020B0604020202020204" pitchFamily="34" charset="0"/>
              </a:rPr>
              <a:t>We believe that by the end of this presentation, you'll gain a deep understanding of our project's significance and the direction we're heading.</a:t>
            </a:r>
          </a:p>
          <a:p>
            <a:pPr algn="just"/>
            <a:r>
              <a:rPr lang="en-GB" sz="2000" dirty="0">
                <a:latin typeface="Arial" panose="020B0604020202020204" pitchFamily="34" charset="0"/>
                <a:cs typeface="Arial" panose="020B0604020202020204" pitchFamily="34" charset="0"/>
              </a:rPr>
              <a:t>The topic of our project is </a:t>
            </a:r>
            <a:r>
              <a:rPr lang="en-GB" sz="2400" b="1" i="1" dirty="0">
                <a:solidFill>
                  <a:srgbClr val="C00000"/>
                </a:solidFill>
                <a:latin typeface="Arial" panose="020B0604020202020204" pitchFamily="34" charset="0"/>
                <a:cs typeface="Arial" panose="020B0604020202020204" pitchFamily="34" charset="0"/>
              </a:rPr>
              <a:t>“Enhancing wildfire management”. </a:t>
            </a:r>
            <a:r>
              <a:rPr lang="en-GB" sz="2000" dirty="0">
                <a:latin typeface="Arial" panose="020B0604020202020204" pitchFamily="34" charset="0"/>
                <a:cs typeface="Arial" panose="020B0604020202020204" pitchFamily="34" charset="0"/>
              </a:rPr>
              <a:t>A case study of Greece. </a:t>
            </a:r>
          </a:p>
          <a:p>
            <a:pPr marL="0" indent="0" algn="just">
              <a:buFont typeface="Arial" panose="020B0604020202020204" pitchFamily="34" charset="0"/>
              <a:buNone/>
            </a:pPr>
            <a:endParaRPr lang="en-GB" sz="2000" dirty="0">
              <a:latin typeface="Arial" panose="020B0604020202020204" pitchFamily="34" charset="0"/>
              <a:cs typeface="Arial" panose="020B0604020202020204" pitchFamily="34" charset="0"/>
            </a:endParaRPr>
          </a:p>
          <a:p>
            <a:pPr algn="just"/>
            <a:endParaRPr lang="en-GB" sz="20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sz="20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4775070-2ECF-4597-9137-2BA34E5B4581}"/>
              </a:ext>
            </a:extLst>
          </p:cNvPr>
          <p:cNvSpPr txBox="1"/>
          <p:nvPr/>
        </p:nvSpPr>
        <p:spPr>
          <a:xfrm>
            <a:off x="912541" y="1043269"/>
            <a:ext cx="10515600" cy="461665"/>
          </a:xfrm>
          <a:prstGeom prst="rect">
            <a:avLst/>
          </a:prstGeom>
          <a:blipFill>
            <a:blip r:embed="rId6"/>
            <a:tile tx="0" ty="0" sx="100000" sy="100000" flip="none" algn="tl"/>
          </a:blipFill>
        </p:spPr>
        <p:txBody>
          <a:bodyPr wrap="square" rtlCol="0">
            <a:spAutoFit/>
          </a:bodyPr>
          <a:lstStyle/>
          <a:p>
            <a:pPr algn="ctr"/>
            <a:r>
              <a:rPr lang="en-AU" sz="2400" b="1" dirty="0">
                <a:latin typeface="Arial" panose="020B0604020202020204" pitchFamily="34" charset="0"/>
                <a:cs typeface="Arial" panose="020B0604020202020204" pitchFamily="34" charset="0"/>
              </a:rPr>
              <a:t>Good  evening  to all respected tutors and other team members.</a:t>
            </a:r>
            <a:endParaRPr lang="en-GB" sz="2400" b="1"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4EC8992-F3BD-4BB8-BD66-87C68E600745}"/>
              </a:ext>
            </a:extLst>
          </p:cNvPr>
          <p:cNvSpPr/>
          <p:nvPr/>
        </p:nvSpPr>
        <p:spPr>
          <a:xfrm>
            <a:off x="402563" y="3254036"/>
            <a:ext cx="23436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850222FB-F18E-4499-9CB0-BBD7377A85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839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600" y="415596"/>
            <a:ext cx="9143999" cy="562162"/>
          </a:xfrm>
          <a:noFill/>
          <a:ln>
            <a:noFill/>
          </a:ln>
        </p:spPr>
        <p:style>
          <a:lnRef idx="1">
            <a:schemeClr val="accent3"/>
          </a:lnRef>
          <a:fillRef idx="1001">
            <a:schemeClr val="lt1"/>
          </a:fillRef>
          <a:effectRef idx="1">
            <a:schemeClr val="accent3"/>
          </a:effectRef>
          <a:fontRef idx="minor">
            <a:schemeClr val="dk1"/>
          </a:fontRef>
        </p:style>
        <p:txBody>
          <a:bodyPr>
            <a:noAutofit/>
          </a:bodyPr>
          <a:lstStyle/>
          <a:p>
            <a:r>
              <a:rPr lang="en-GB" b="1" i="1" dirty="0">
                <a:latin typeface="Arial" panose="020B0604020202020204" pitchFamily="34" charset="0"/>
                <a:cs typeface="Arial" panose="020B0604020202020204" pitchFamily="34" charset="0"/>
              </a:rPr>
              <a:t>Team Members and their Roles</a:t>
            </a:r>
          </a:p>
        </p:txBody>
      </p:sp>
      <p:sp>
        <p:nvSpPr>
          <p:cNvPr id="1031" name="Rectangle 2"/>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dirty="0">
              <a:latin typeface="Cambria" pitchFamily="18" charset="0"/>
            </a:endParaRPr>
          </a:p>
        </p:txBody>
      </p:sp>
      <p:sp>
        <p:nvSpPr>
          <p:cNvPr id="8397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a:extLst>
              <a:ext uri="{FF2B5EF4-FFF2-40B4-BE49-F238E27FC236}">
                <a16:creationId xmlns:a16="http://schemas.microsoft.com/office/drawing/2014/main" id="{728D9367-9238-419C-B272-10DDDBCCC6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641" y="424221"/>
            <a:ext cx="1228725" cy="562162"/>
          </a:xfrm>
          <a:prstGeom prst="rect">
            <a:avLst/>
          </a:prstGeom>
        </p:spPr>
      </p:pic>
      <p:pic>
        <p:nvPicPr>
          <p:cNvPr id="17" name="Content Placeholder 4">
            <a:extLst>
              <a:ext uri="{FF2B5EF4-FFF2-40B4-BE49-F238E27FC236}">
                <a16:creationId xmlns:a16="http://schemas.microsoft.com/office/drawing/2014/main" id="{DA8759BC-0433-4434-8078-1A9848F08F9C}"/>
              </a:ext>
            </a:extLst>
          </p:cNvPr>
          <p:cNvPicPr>
            <a:picLocks noChangeAspect="1"/>
          </p:cNvPicPr>
          <p:nvPr/>
        </p:nvPicPr>
        <p:blipFill rotWithShape="1">
          <a:blip r:embed="rId4">
            <a:extLst>
              <a:ext uri="{28A0092B-C50C-407E-A947-70E740481C1C}">
                <a14:useLocalDpi xmlns:a14="http://schemas.microsoft.com/office/drawing/2010/main" val="0"/>
              </a:ext>
            </a:extLst>
          </a:blip>
          <a:srcRect t="-1" b="9009"/>
          <a:stretch/>
        </p:blipFill>
        <p:spPr>
          <a:xfrm>
            <a:off x="0" y="1389617"/>
            <a:ext cx="12192000" cy="5468383"/>
          </a:xfrm>
          <a:prstGeom prst="rect">
            <a:avLst/>
          </a:prstGeom>
        </p:spPr>
      </p:pic>
      <p:sp>
        <p:nvSpPr>
          <p:cNvPr id="3" name="Rectangle 2">
            <a:extLst>
              <a:ext uri="{FF2B5EF4-FFF2-40B4-BE49-F238E27FC236}">
                <a16:creationId xmlns:a16="http://schemas.microsoft.com/office/drawing/2014/main" id="{39DAA177-D38F-457F-A677-785B0AE05D28}"/>
              </a:ext>
            </a:extLst>
          </p:cNvPr>
          <p:cNvSpPr/>
          <p:nvPr/>
        </p:nvSpPr>
        <p:spPr>
          <a:xfrm>
            <a:off x="381621" y="1105905"/>
            <a:ext cx="11340167" cy="400110"/>
          </a:xfrm>
          <a:prstGeom prst="rect">
            <a:avLst/>
          </a:prstGeom>
          <a:blipFill>
            <a:blip r:embed="rId5"/>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Our group comprises of four team members, each bringing unique expertise to this project. </a:t>
            </a:r>
            <a:endParaRPr lang="en-IN" sz="20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CA7453E-390A-44EE-B2A1-78EF60BA2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graphicFrame>
        <p:nvGraphicFramePr>
          <p:cNvPr id="6" name="Table 5">
            <a:extLst>
              <a:ext uri="{FF2B5EF4-FFF2-40B4-BE49-F238E27FC236}">
                <a16:creationId xmlns:a16="http://schemas.microsoft.com/office/drawing/2014/main" id="{B99E727D-EBFE-4956-ACD0-AC6AD7D5D9BA}"/>
              </a:ext>
            </a:extLst>
          </p:cNvPr>
          <p:cNvGraphicFramePr>
            <a:graphicFrameLocks noGrp="1"/>
          </p:cNvGraphicFramePr>
          <p:nvPr>
            <p:extLst/>
          </p:nvPr>
        </p:nvGraphicFramePr>
        <p:xfrm>
          <a:off x="387641" y="1717819"/>
          <a:ext cx="11340167" cy="5039360"/>
        </p:xfrm>
        <a:graphic>
          <a:graphicData uri="http://schemas.openxmlformats.org/drawingml/2006/table">
            <a:tbl>
              <a:tblPr firstRow="1" bandRow="1">
                <a:tableStyleId>{5C22544A-7EE6-4342-B048-85BDC9FD1C3A}</a:tableStyleId>
              </a:tblPr>
              <a:tblGrid>
                <a:gridCol w="4000234">
                  <a:extLst>
                    <a:ext uri="{9D8B030D-6E8A-4147-A177-3AD203B41FA5}">
                      <a16:colId xmlns:a16="http://schemas.microsoft.com/office/drawing/2014/main" val="3000731113"/>
                    </a:ext>
                  </a:extLst>
                </a:gridCol>
                <a:gridCol w="1335694">
                  <a:extLst>
                    <a:ext uri="{9D8B030D-6E8A-4147-A177-3AD203B41FA5}">
                      <a16:colId xmlns:a16="http://schemas.microsoft.com/office/drawing/2014/main" val="2440255352"/>
                    </a:ext>
                  </a:extLst>
                </a:gridCol>
                <a:gridCol w="6004239">
                  <a:extLst>
                    <a:ext uri="{9D8B030D-6E8A-4147-A177-3AD203B41FA5}">
                      <a16:colId xmlns:a16="http://schemas.microsoft.com/office/drawing/2014/main" val="1997272139"/>
                    </a:ext>
                  </a:extLst>
                </a:gridCol>
              </a:tblGrid>
              <a:tr h="370840">
                <a:tc>
                  <a:txBody>
                    <a:bodyPr/>
                    <a:lstStyle/>
                    <a:p>
                      <a:pPr algn="just"/>
                      <a:r>
                        <a:rPr lang="en-AU" sz="1200" b="1" kern="1200" dirty="0">
                          <a:solidFill>
                            <a:schemeClr val="lt1"/>
                          </a:solidFill>
                          <a:effectLst/>
                          <a:latin typeface="Arial" panose="020B0604020202020204" pitchFamily="34" charset="0"/>
                          <a:ea typeface="+mn-ea"/>
                          <a:cs typeface="Arial" panose="020B0604020202020204" pitchFamily="34" charset="0"/>
                        </a:rPr>
                        <a:t>Role</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200" b="1" dirty="0">
                          <a:latin typeface="Arial" panose="020B0604020202020204" pitchFamily="34" charset="0"/>
                          <a:cs typeface="Arial" panose="020B0604020202020204" pitchFamily="34" charset="0"/>
                        </a:rPr>
                        <a:t>Name </a:t>
                      </a:r>
                    </a:p>
                  </a:txBody>
                  <a:tcPr/>
                </a:tc>
                <a:tc>
                  <a:txBody>
                    <a:bodyPr/>
                    <a:lstStyle/>
                    <a:p>
                      <a:pPr algn="just"/>
                      <a:r>
                        <a:rPr lang="en-GB" sz="1200" b="1" dirty="0">
                          <a:latin typeface="Arial" panose="020B0604020202020204" pitchFamily="34" charset="0"/>
                          <a:cs typeface="Arial" panose="020B0604020202020204" pitchFamily="34" charset="0"/>
                        </a:rPr>
                        <a:t>Work</a:t>
                      </a:r>
                    </a:p>
                  </a:txBody>
                  <a:tcPr/>
                </a:tc>
                <a:extLst>
                  <a:ext uri="{0D108BD9-81ED-4DB2-BD59-A6C34878D82A}">
                    <a16:rowId xmlns:a16="http://schemas.microsoft.com/office/drawing/2014/main" val="18801104"/>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Project Manager </a:t>
                      </a:r>
                      <a:endParaRPr lang="en-GB" sz="1200" b="1" dirty="0">
                        <a:latin typeface="Arial" panose="020B0604020202020204" pitchFamily="34" charset="0"/>
                        <a:cs typeface="Arial" panose="020B0604020202020204" pitchFamily="34" charset="0"/>
                      </a:endParaRPr>
                    </a:p>
                  </a:txBody>
                  <a:tcPr/>
                </a:tc>
                <a:tc>
                  <a:txBody>
                    <a:bodyPr/>
                    <a:lstStyle/>
                    <a:p>
                      <a:pPr algn="just"/>
                      <a:r>
                        <a:rPr lang="en-AU" sz="1600" b="1" kern="1200" dirty="0">
                          <a:solidFill>
                            <a:schemeClr val="dk1"/>
                          </a:solidFill>
                          <a:effectLst/>
                          <a:latin typeface="Arial" panose="020B0604020202020204" pitchFamily="34" charset="0"/>
                          <a:ea typeface="+mn-ea"/>
                          <a:cs typeface="Arial" panose="020B0604020202020204" pitchFamily="34" charset="0"/>
                        </a:rPr>
                        <a:t>Shivani</a:t>
                      </a:r>
                      <a:endParaRPr lang="en-GB" sz="1600" b="1" dirty="0">
                        <a:latin typeface="Arial" panose="020B0604020202020204" pitchFamily="34" charset="0"/>
                        <a:cs typeface="Arial" panose="020B0604020202020204" pitchFamily="34" charset="0"/>
                      </a:endParaRPr>
                    </a:p>
                  </a:txBody>
                  <a:tcPr/>
                </a:tc>
                <a:tc>
                  <a:txBody>
                    <a:bodyPr/>
                    <a:lstStyle/>
                    <a:p>
                      <a:pPr marL="285750" lvl="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Responsible for overall project coordination.</a:t>
                      </a:r>
                      <a:endParaRPr lang="en-GB" sz="1200" b="1" kern="1200" dirty="0">
                        <a:solidFill>
                          <a:schemeClr val="dk1"/>
                        </a:solidFill>
                        <a:effectLst/>
                        <a:latin typeface="Arial" panose="020B0604020202020204" pitchFamily="34" charset="0"/>
                        <a:ea typeface="+mn-ea"/>
                        <a:cs typeface="Arial" panose="020B0604020202020204" pitchFamily="34" charset="0"/>
                      </a:endParaRPr>
                    </a:p>
                    <a:p>
                      <a:pPr marL="285750" lvl="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Ensures timelines are met.</a:t>
                      </a:r>
                      <a:endParaRPr lang="en-GB" sz="1200" b="1" kern="1200" dirty="0">
                        <a:solidFill>
                          <a:schemeClr val="dk1"/>
                        </a:solidFill>
                        <a:effectLst/>
                        <a:latin typeface="Arial" panose="020B0604020202020204" pitchFamily="34" charset="0"/>
                        <a:ea typeface="+mn-ea"/>
                        <a:cs typeface="Arial" panose="020B0604020202020204" pitchFamily="34" charset="0"/>
                      </a:endParaRPr>
                    </a:p>
                    <a:p>
                      <a:pPr marL="285750" lvl="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Allocates resources effectively.</a:t>
                      </a:r>
                      <a:endParaRPr lang="en-GB" sz="1200" b="1" kern="1200" dirty="0">
                        <a:solidFill>
                          <a:schemeClr val="dk1"/>
                        </a:solidFill>
                        <a:effectLst/>
                        <a:latin typeface="Arial" panose="020B0604020202020204" pitchFamily="34" charset="0"/>
                        <a:ea typeface="+mn-ea"/>
                        <a:cs typeface="Arial" panose="020B0604020202020204" pitchFamily="34" charset="0"/>
                      </a:endParaRPr>
                    </a:p>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Facilitates communication among team members.</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7963493"/>
                  </a:ext>
                </a:extLst>
              </a:tr>
              <a:tr h="370840">
                <a:tc>
                  <a:txBody>
                    <a:bodyPr/>
                    <a:lstStyle/>
                    <a:p>
                      <a:pPr algn="just"/>
                      <a:r>
                        <a:rPr lang="en-GB" sz="1200" b="1" dirty="0">
                          <a:latin typeface="Arial" panose="020B0604020202020204" pitchFamily="34" charset="0"/>
                          <a:cs typeface="Arial" panose="020B0604020202020204" pitchFamily="34" charset="0"/>
                        </a:rPr>
                        <a:t>Data Collection and Sourcing Specialist</a:t>
                      </a:r>
                    </a:p>
                  </a:txBody>
                  <a:tcPr/>
                </a:tc>
                <a:tc>
                  <a:txBody>
                    <a:bodyPr/>
                    <a:lstStyle/>
                    <a:p>
                      <a:pPr algn="just"/>
                      <a:r>
                        <a:rPr lang="en-AU" sz="1600" b="1" kern="1200" dirty="0">
                          <a:solidFill>
                            <a:schemeClr val="dk1"/>
                          </a:solidFill>
                          <a:effectLst/>
                          <a:latin typeface="Arial" panose="020B0604020202020204" pitchFamily="34" charset="0"/>
                          <a:ea typeface="+mn-ea"/>
                          <a:cs typeface="Arial" panose="020B0604020202020204" pitchFamily="34" charset="0"/>
                        </a:rPr>
                        <a:t>Ahmed  &amp;</a:t>
                      </a:r>
                      <a:endParaRPr lang="en-GB" sz="1600" b="1" kern="1200" dirty="0">
                        <a:solidFill>
                          <a:schemeClr val="dk1"/>
                        </a:solidFill>
                        <a:effectLst/>
                        <a:latin typeface="Arial" panose="020B0604020202020204" pitchFamily="34" charset="0"/>
                        <a:ea typeface="+mn-ea"/>
                        <a:cs typeface="Arial" panose="020B0604020202020204" pitchFamily="34" charset="0"/>
                      </a:endParaRPr>
                    </a:p>
                    <a:p>
                      <a:pPr algn="just"/>
                      <a:r>
                        <a:rPr lang="en-AU" sz="1600" b="1" kern="1200" dirty="0">
                          <a:solidFill>
                            <a:schemeClr val="dk1"/>
                          </a:solidFill>
                          <a:effectLst/>
                          <a:latin typeface="Arial" panose="020B0604020202020204" pitchFamily="34" charset="0"/>
                          <a:ea typeface="+mn-ea"/>
                          <a:cs typeface="Arial" panose="020B0604020202020204" pitchFamily="34" charset="0"/>
                        </a:rPr>
                        <a:t>Shivani</a:t>
                      </a:r>
                      <a:endParaRPr lang="en-GB" sz="1600" b="1" dirty="0">
                        <a:latin typeface="Arial" panose="020B0604020202020204" pitchFamily="34" charset="0"/>
                        <a:cs typeface="Arial" panose="020B0604020202020204" pitchFamily="34" charset="0"/>
                      </a:endParaRPr>
                    </a:p>
                  </a:txBody>
                  <a:tcPr/>
                </a:tc>
                <a:tc>
                  <a:txBody>
                    <a:bodyPr/>
                    <a:lstStyle/>
                    <a:p>
                      <a:pPr marL="285750" indent="-285750" algn="just">
                        <a:buFont typeface="Arial" panose="020B0604020202020204" pitchFamily="34" charset="0"/>
                        <a:buChar char="•"/>
                      </a:pPr>
                      <a:r>
                        <a:rPr lang="en-GB" sz="1200" b="1" dirty="0">
                          <a:latin typeface="Arial" panose="020B0604020202020204" pitchFamily="34" charset="0"/>
                          <a:cs typeface="Arial" panose="020B0604020202020204" pitchFamily="34" charset="0"/>
                        </a:rPr>
                        <a:t>Responsible for sourcing and collecting wildfire and temperature datasets.</a:t>
                      </a:r>
                    </a:p>
                    <a:p>
                      <a:pPr marL="285750" indent="-285750" algn="just">
                        <a:buFont typeface="Arial" panose="020B0604020202020204" pitchFamily="34" charset="0"/>
                        <a:buChar char="•"/>
                      </a:pPr>
                      <a:r>
                        <a:rPr lang="en-GB" sz="1200" b="1" dirty="0">
                          <a:latin typeface="Arial" panose="020B0604020202020204" pitchFamily="34" charset="0"/>
                          <a:cs typeface="Arial" panose="020B0604020202020204" pitchFamily="34" charset="0"/>
                        </a:rPr>
                        <a:t>Ensure data quality and reliability.</a:t>
                      </a:r>
                    </a:p>
                  </a:txBody>
                  <a:tcPr/>
                </a:tc>
                <a:extLst>
                  <a:ext uri="{0D108BD9-81ED-4DB2-BD59-A6C34878D82A}">
                    <a16:rowId xmlns:a16="http://schemas.microsoft.com/office/drawing/2014/main" val="3735282616"/>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Machine Learning Model Developer</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Nutan</a:t>
                      </a:r>
                    </a:p>
                  </a:txBody>
                  <a:tcPr/>
                </a:tc>
                <a:tc>
                  <a:txBody>
                    <a:bodyPr/>
                    <a:lstStyle/>
                    <a:p>
                      <a:pPr marL="285750" indent="-285750" algn="just">
                        <a:buFont typeface="Arial" panose="020B0604020202020204" pitchFamily="34" charset="0"/>
                        <a:buChar char="•"/>
                      </a:pPr>
                      <a:r>
                        <a:rPr lang="en-GB" sz="1200" b="1" dirty="0">
                          <a:latin typeface="Arial" panose="020B0604020202020204" pitchFamily="34" charset="0"/>
                          <a:cs typeface="Arial" panose="020B0604020202020204" pitchFamily="34" charset="0"/>
                        </a:rPr>
                        <a:t>Leads the development of the wildfire prediction model using machine learning techniques.</a:t>
                      </a:r>
                    </a:p>
                  </a:txBody>
                  <a:tcPr/>
                </a:tc>
                <a:extLst>
                  <a:ext uri="{0D108BD9-81ED-4DB2-BD59-A6C34878D82A}">
                    <a16:rowId xmlns:a16="http://schemas.microsoft.com/office/drawing/2014/main" val="3831887210"/>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Data Cleaning </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Ashutosh</a:t>
                      </a:r>
                    </a:p>
                  </a:txBody>
                  <a:tcPr/>
                </a:tc>
                <a:tc>
                  <a:txBody>
                    <a:bodyPr/>
                    <a:lstStyle/>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Responsible for data preparation and cleaning of data.</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7339573"/>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Data Visualization and Reporting Analyst</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Ahmed</a:t>
                      </a:r>
                    </a:p>
                  </a:txBody>
                  <a:tcPr/>
                </a:tc>
                <a:tc>
                  <a:txBody>
                    <a:bodyPr/>
                    <a:lstStyle/>
                    <a:p>
                      <a:pPr marL="285750" lvl="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Creates visualizations to represent wildfire data, such as burned areas and cost estimates.</a:t>
                      </a:r>
                      <a:endParaRPr lang="en-GB" sz="1200" b="1" kern="1200" dirty="0">
                        <a:solidFill>
                          <a:schemeClr val="dk1"/>
                        </a:solidFill>
                        <a:effectLst/>
                        <a:latin typeface="Arial" panose="020B0604020202020204" pitchFamily="34" charset="0"/>
                        <a:ea typeface="+mn-ea"/>
                        <a:cs typeface="Arial" panose="020B0604020202020204" pitchFamily="34" charset="0"/>
                      </a:endParaRPr>
                    </a:p>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Generates reports that convey project findings effectively.</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2438931"/>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Smoke Detection Algorithm Developer(images)</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Shivani &amp; Ashutosh</a:t>
                      </a:r>
                    </a:p>
                  </a:txBody>
                  <a:tcPr/>
                </a:tc>
                <a:tc>
                  <a:txBody>
                    <a:bodyPr/>
                    <a:lstStyle/>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Focuses on developing smoke detection algorithms for images.</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48891441"/>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 </a:t>
                      </a:r>
                      <a:r>
                        <a:rPr lang="en-GB" sz="1200" b="1" kern="1200" dirty="0">
                          <a:solidFill>
                            <a:schemeClr val="dk1"/>
                          </a:solidFill>
                          <a:effectLst/>
                          <a:latin typeface="Arial" panose="020B0604020202020204" pitchFamily="34" charset="0"/>
                          <a:ea typeface="+mn-ea"/>
                          <a:cs typeface="Arial" panose="020B0604020202020204" pitchFamily="34" charset="0"/>
                        </a:rPr>
                        <a:t>Smoke Detection Algorithm Developer(video)</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Nutan &amp; Ahmed</a:t>
                      </a:r>
                    </a:p>
                  </a:txBody>
                  <a:tcPr/>
                </a:tc>
                <a:tc>
                  <a:txBody>
                    <a:bodyPr/>
                    <a:lstStyle/>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Focuses on developing smoke detection algorithms for video data.</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9251923"/>
                  </a:ext>
                </a:extLst>
              </a:tr>
              <a:tr h="370840">
                <a:tc>
                  <a:txBody>
                    <a:bodyPr/>
                    <a:lstStyle/>
                    <a:p>
                      <a:pPr algn="just"/>
                      <a:r>
                        <a:rPr lang="en-AU" sz="1200" b="1" kern="1200" dirty="0">
                          <a:solidFill>
                            <a:schemeClr val="dk1"/>
                          </a:solidFill>
                          <a:effectLst/>
                          <a:latin typeface="Arial" panose="020B0604020202020204" pitchFamily="34" charset="0"/>
                          <a:ea typeface="+mn-ea"/>
                          <a:cs typeface="Arial" panose="020B0604020202020204" pitchFamily="34" charset="0"/>
                        </a:rPr>
                        <a:t>Project Documentation and Presentation Lead</a:t>
                      </a:r>
                      <a:endParaRPr lang="en-GB" sz="1200" b="1" dirty="0">
                        <a:latin typeface="Arial" panose="020B0604020202020204" pitchFamily="34" charset="0"/>
                        <a:cs typeface="Arial" panose="020B0604020202020204" pitchFamily="34" charset="0"/>
                      </a:endParaRPr>
                    </a:p>
                  </a:txBody>
                  <a:tcPr/>
                </a:tc>
                <a:tc>
                  <a:txBody>
                    <a:bodyPr/>
                    <a:lstStyle/>
                    <a:p>
                      <a:pPr algn="just"/>
                      <a:r>
                        <a:rPr lang="en-GB" sz="1600" b="1" dirty="0">
                          <a:latin typeface="Arial" panose="020B0604020202020204" pitchFamily="34" charset="0"/>
                          <a:cs typeface="Arial" panose="020B0604020202020204" pitchFamily="34" charset="0"/>
                        </a:rPr>
                        <a:t>Pyro Vision whole team</a:t>
                      </a:r>
                    </a:p>
                  </a:txBody>
                  <a:tcPr/>
                </a:tc>
                <a:tc>
                  <a:txBody>
                    <a:bodyPr/>
                    <a:lstStyle/>
                    <a:p>
                      <a:pPr marL="285750" lvl="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Responsible for documenting the project's progress, methodologies, and results.</a:t>
                      </a:r>
                      <a:endParaRPr lang="en-GB" sz="1200" b="1" kern="1200" dirty="0">
                        <a:solidFill>
                          <a:schemeClr val="dk1"/>
                        </a:solidFill>
                        <a:effectLst/>
                        <a:latin typeface="Arial" panose="020B0604020202020204" pitchFamily="34" charset="0"/>
                        <a:ea typeface="+mn-ea"/>
                        <a:cs typeface="Arial" panose="020B0604020202020204" pitchFamily="34" charset="0"/>
                      </a:endParaRPr>
                    </a:p>
                    <a:p>
                      <a:pPr marL="285750" indent="-285750" algn="just">
                        <a:buFont typeface="Arial" panose="020B0604020202020204" pitchFamily="34" charset="0"/>
                        <a:buChar char="•"/>
                      </a:pPr>
                      <a:r>
                        <a:rPr lang="en-AU" sz="1200" b="1" kern="1200" dirty="0">
                          <a:solidFill>
                            <a:schemeClr val="dk1"/>
                          </a:solidFill>
                          <a:effectLst/>
                          <a:latin typeface="Arial" panose="020B0604020202020204" pitchFamily="34" charset="0"/>
                          <a:ea typeface="+mn-ea"/>
                          <a:cs typeface="Arial" panose="020B0604020202020204" pitchFamily="34" charset="0"/>
                        </a:rPr>
                        <a:t>Prepares presentations, reports, and documentation for project submission.</a:t>
                      </a:r>
                      <a:endParaRPr lang="en-GB"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36412807"/>
                  </a:ext>
                </a:extLst>
              </a:tr>
            </a:tbl>
          </a:graphicData>
        </a:graphic>
      </p:graphicFrame>
    </p:spTree>
    <p:extLst>
      <p:ext uri="{BB962C8B-B14F-4D97-AF65-F5344CB8AC3E}">
        <p14:creationId xmlns:p14="http://schemas.microsoft.com/office/powerpoint/2010/main" val="28736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52E27-2FB6-4848-912E-A31CD4AA2743}"/>
              </a:ext>
            </a:extLst>
          </p:cNvPr>
          <p:cNvSpPr>
            <a:spLocks noGrp="1"/>
          </p:cNvSpPr>
          <p:nvPr>
            <p:ph idx="1"/>
          </p:nvPr>
        </p:nvSpPr>
        <p:spPr>
          <a:xfrm>
            <a:off x="591548" y="1542956"/>
            <a:ext cx="11008903" cy="5315043"/>
          </a:xfrm>
        </p:spPr>
        <p:txBody>
          <a:bodyPr>
            <a:normAutofit fontScale="92500" lnSpcReduction="10000"/>
          </a:bodyPr>
          <a:lstStyle/>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Since World War II, emergency management has primarily focused on preparedness, often geared toward enemy attack scenarios.</a:t>
            </a:r>
          </a:p>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Community preparedness for all types of disasters involves identifying resources and expertise in advance and planning for their utilization during a disaster.</a:t>
            </a:r>
          </a:p>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Preparedness is one of four key phases in modern emergency management.</a:t>
            </a:r>
          </a:p>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The four phases of emergency management are:</a:t>
            </a: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100" b="1"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GB" sz="1700" b="1" dirty="0">
                <a:latin typeface="Arial" panose="020B0604020202020204" pitchFamily="34" charset="0"/>
                <a:cs typeface="Arial" panose="020B0604020202020204" pitchFamily="34" charset="0"/>
              </a:rPr>
              <a:t>Given this framework, we have chosen to address the wildfire crisis problem and apply data science tools to develop a comprehensive plan covering all four phases of emergency management.</a:t>
            </a:r>
            <a:r>
              <a:rPr lang="en-GB" sz="2000" b="1" dirty="0">
                <a:latin typeface="Arial" panose="020B0604020202020204" pitchFamily="34" charset="0"/>
                <a:cs typeface="Arial" panose="020B0604020202020204" pitchFamily="34" charset="0"/>
              </a:rPr>
              <a:t>                            </a:t>
            </a:r>
            <a:endParaRPr lang="en-GB" b="1" dirty="0"/>
          </a:p>
        </p:txBody>
      </p:sp>
      <p:sp>
        <p:nvSpPr>
          <p:cNvPr id="4" name="Title 1">
            <a:extLst>
              <a:ext uri="{FF2B5EF4-FFF2-40B4-BE49-F238E27FC236}">
                <a16:creationId xmlns:a16="http://schemas.microsoft.com/office/drawing/2014/main" id="{2CAE29BD-4E2D-4D64-A176-D659352DA744}"/>
              </a:ext>
            </a:extLst>
          </p:cNvPr>
          <p:cNvSpPr>
            <a:spLocks noGrp="1"/>
          </p:cNvSpPr>
          <p:nvPr>
            <p:ph type="title"/>
          </p:nvPr>
        </p:nvSpPr>
        <p:spPr>
          <a:xfrm>
            <a:off x="1876841" y="184666"/>
            <a:ext cx="9143999" cy="562162"/>
          </a:xfrm>
          <a:noFill/>
          <a:ln>
            <a:noFill/>
          </a:ln>
        </p:spPr>
        <p:style>
          <a:lnRef idx="1">
            <a:schemeClr val="accent3"/>
          </a:lnRef>
          <a:fillRef idx="1001">
            <a:schemeClr val="lt1"/>
          </a:fillRef>
          <a:effectRef idx="1">
            <a:schemeClr val="accent3"/>
          </a:effectRef>
          <a:fontRef idx="minor">
            <a:schemeClr val="dk1"/>
          </a:fontRef>
        </p:style>
        <p:txBody>
          <a:bodyPr>
            <a:noAutofit/>
          </a:bodyPr>
          <a:lstStyle/>
          <a:p>
            <a:r>
              <a:rPr lang="en-GB" sz="3600" b="1" i="1" dirty="0">
                <a:latin typeface="Arial" panose="020B0604020202020204" pitchFamily="34" charset="0"/>
                <a:cs typeface="Arial" panose="020B0604020202020204" pitchFamily="34" charset="0"/>
              </a:rPr>
              <a:t>Project Background</a:t>
            </a:r>
          </a:p>
        </p:txBody>
      </p:sp>
      <p:pic>
        <p:nvPicPr>
          <p:cNvPr id="6" name="Picture 5">
            <a:extLst>
              <a:ext uri="{FF2B5EF4-FFF2-40B4-BE49-F238E27FC236}">
                <a16:creationId xmlns:a16="http://schemas.microsoft.com/office/drawing/2014/main" id="{A3764F2C-376E-4C80-9BEA-65C6AD9D5C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641" y="184666"/>
            <a:ext cx="1228725" cy="562162"/>
          </a:xfrm>
          <a:prstGeom prst="rect">
            <a:avLst/>
          </a:prstGeom>
        </p:spPr>
      </p:pic>
      <p:sp>
        <p:nvSpPr>
          <p:cNvPr id="9" name="Rectangle 8">
            <a:extLst>
              <a:ext uri="{FF2B5EF4-FFF2-40B4-BE49-F238E27FC236}">
                <a16:creationId xmlns:a16="http://schemas.microsoft.com/office/drawing/2014/main" id="{E1652EF1-72E4-4BB4-AE19-E6D87365635D}"/>
              </a:ext>
            </a:extLst>
          </p:cNvPr>
          <p:cNvSpPr/>
          <p:nvPr/>
        </p:nvSpPr>
        <p:spPr>
          <a:xfrm>
            <a:off x="591548" y="966188"/>
            <a:ext cx="11008903" cy="400110"/>
          </a:xfrm>
          <a:prstGeom prst="rect">
            <a:avLst/>
          </a:prstGeom>
          <a:blipFill>
            <a:blip r:embed="rId3"/>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The four phases of emergency management</a:t>
            </a:r>
            <a:endParaRPr lang="en-IN" sz="2000"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5363A32-6892-40CC-A8B4-08D377A50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933" y="3429000"/>
            <a:ext cx="4623758" cy="2413692"/>
          </a:xfrm>
          <a:prstGeom prst="rect">
            <a:avLst/>
          </a:prstGeom>
        </p:spPr>
      </p:pic>
      <p:pic>
        <p:nvPicPr>
          <p:cNvPr id="7" name="Picture 6">
            <a:extLst>
              <a:ext uri="{FF2B5EF4-FFF2-40B4-BE49-F238E27FC236}">
                <a16:creationId xmlns:a16="http://schemas.microsoft.com/office/drawing/2014/main" id="{9F38D235-DC4B-47AC-AE8C-225A51C1A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2238949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52E27-2FB6-4848-912E-A31CD4AA2743}"/>
              </a:ext>
            </a:extLst>
          </p:cNvPr>
          <p:cNvSpPr>
            <a:spLocks noGrp="1"/>
          </p:cNvSpPr>
          <p:nvPr>
            <p:ph idx="1"/>
          </p:nvPr>
        </p:nvSpPr>
        <p:spPr>
          <a:xfrm>
            <a:off x="468884" y="1625992"/>
            <a:ext cx="11008903" cy="5164433"/>
          </a:xfrm>
        </p:spPr>
        <p:txBody>
          <a:bodyPr>
            <a:normAutofit fontScale="85000" lnSpcReduction="20000"/>
          </a:bodyPr>
          <a:lstStyle/>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The phenomenon of wildfires is not new to our planet. However, recent years have witnessed an alarming increase in the frequency and intensity of these fires across the globe. </a:t>
            </a:r>
          </a:p>
          <a:p>
            <a:pPr algn="just">
              <a:buFont typeface="Wingdings" panose="05000000000000000000" pitchFamily="2" charset="2"/>
              <a:buChar char="v"/>
            </a:pPr>
            <a:r>
              <a:rPr lang="en-GB" sz="1900" b="1" dirty="0">
                <a:latin typeface="Arial" panose="020B0604020202020204" pitchFamily="34" charset="0"/>
                <a:cs typeface="Arial" panose="020B0604020202020204" pitchFamily="34" charset="0"/>
              </a:rPr>
              <a:t>From the vast rainforests of the Amazon to the bushlands of Australia, no region has remained untouched. The consequences are multifaceted, affecting the environment, economy, and human settlements.</a:t>
            </a:r>
          </a:p>
          <a:p>
            <a:pPr algn="just">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b="1"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GB"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lgn="ctr">
              <a:buFont typeface="Wingdings" panose="05000000000000000000" pitchFamily="2" charset="2"/>
              <a:buChar char="v"/>
            </a:pPr>
            <a:r>
              <a:rPr lang="en-GB" sz="2000" b="1" dirty="0">
                <a:latin typeface="Arial" panose="020B0604020202020204" pitchFamily="34" charset="0"/>
                <a:cs typeface="Arial" panose="020B0604020202020204" pitchFamily="34" charset="0"/>
              </a:rPr>
              <a:t>                                                                                                                                                                  </a:t>
            </a:r>
          </a:p>
          <a:p>
            <a:pPr algn="ctr">
              <a:buFont typeface="Wingdings" panose="05000000000000000000" pitchFamily="2" charset="2"/>
              <a:buChar char="v"/>
            </a:pPr>
            <a:endParaRPr lang="en-GB" sz="2000" b="1" dirty="0">
              <a:latin typeface="Arial" panose="020B0604020202020204" pitchFamily="34" charset="0"/>
              <a:cs typeface="Arial" panose="020B0604020202020204" pitchFamily="34" charset="0"/>
            </a:endParaRPr>
          </a:p>
          <a:p>
            <a:pPr algn="ctr">
              <a:buFont typeface="Wingdings" panose="05000000000000000000" pitchFamily="2" charset="2"/>
              <a:buChar char="v"/>
            </a:pPr>
            <a:r>
              <a:rPr lang="en-GB" sz="1900" b="1" dirty="0">
                <a:latin typeface="Arial" panose="020B0604020202020204" pitchFamily="34" charset="0"/>
                <a:cs typeface="Arial" panose="020B0604020202020204" pitchFamily="34" charset="0"/>
              </a:rPr>
              <a:t>Tree cover loss from fire over the past 20 years is shown in dark. Time-lapse provided by </a:t>
            </a:r>
            <a:r>
              <a:rPr lang="en-GB" sz="1900" b="1" i="1" dirty="0">
                <a:latin typeface="Arial" panose="020B0604020202020204" pitchFamily="34" charset="0"/>
                <a:cs typeface="Arial" panose="020B0604020202020204" pitchFamily="34" charset="0"/>
              </a:rPr>
              <a:t>World Resources Institute (WRI) via GFW.</a:t>
            </a:r>
            <a:endParaRPr lang="en-GB" b="1" dirty="0"/>
          </a:p>
        </p:txBody>
      </p:sp>
      <p:sp>
        <p:nvSpPr>
          <p:cNvPr id="4" name="Title 1">
            <a:extLst>
              <a:ext uri="{FF2B5EF4-FFF2-40B4-BE49-F238E27FC236}">
                <a16:creationId xmlns:a16="http://schemas.microsoft.com/office/drawing/2014/main" id="{2CAE29BD-4E2D-4D64-A176-D659352DA744}"/>
              </a:ext>
            </a:extLst>
          </p:cNvPr>
          <p:cNvSpPr>
            <a:spLocks noGrp="1"/>
          </p:cNvSpPr>
          <p:nvPr>
            <p:ph type="title"/>
          </p:nvPr>
        </p:nvSpPr>
        <p:spPr>
          <a:xfrm>
            <a:off x="1836585" y="178915"/>
            <a:ext cx="9143999" cy="562162"/>
          </a:xfrm>
          <a:noFill/>
          <a:ln>
            <a:noFill/>
          </a:ln>
        </p:spPr>
        <p:style>
          <a:lnRef idx="1">
            <a:schemeClr val="accent3"/>
          </a:lnRef>
          <a:fillRef idx="1001">
            <a:schemeClr val="lt1"/>
          </a:fillRef>
          <a:effectRef idx="1">
            <a:schemeClr val="accent3"/>
          </a:effectRef>
          <a:fontRef idx="minor">
            <a:schemeClr val="dk1"/>
          </a:fontRef>
        </p:style>
        <p:txBody>
          <a:bodyPr>
            <a:noAutofit/>
          </a:bodyPr>
          <a:lstStyle/>
          <a:p>
            <a:r>
              <a:rPr lang="en-GB" sz="3600" b="1" i="1" dirty="0">
                <a:latin typeface="Arial" panose="020B0604020202020204" pitchFamily="34" charset="0"/>
                <a:cs typeface="Arial" panose="020B0604020202020204" pitchFamily="34" charset="0"/>
              </a:rPr>
              <a:t>Project Background</a:t>
            </a:r>
          </a:p>
        </p:txBody>
      </p:sp>
      <p:pic>
        <p:nvPicPr>
          <p:cNvPr id="6" name="Picture 5">
            <a:extLst>
              <a:ext uri="{FF2B5EF4-FFF2-40B4-BE49-F238E27FC236}">
                <a16:creationId xmlns:a16="http://schemas.microsoft.com/office/drawing/2014/main" id="{A3764F2C-376E-4C80-9BEA-65C6AD9D5C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641" y="178915"/>
            <a:ext cx="1228725" cy="544910"/>
          </a:xfrm>
          <a:prstGeom prst="rect">
            <a:avLst/>
          </a:prstGeom>
        </p:spPr>
      </p:pic>
      <p:sp>
        <p:nvSpPr>
          <p:cNvPr id="9" name="Rectangle 8">
            <a:extLst>
              <a:ext uri="{FF2B5EF4-FFF2-40B4-BE49-F238E27FC236}">
                <a16:creationId xmlns:a16="http://schemas.microsoft.com/office/drawing/2014/main" id="{E1652EF1-72E4-4BB4-AE19-E6D87365635D}"/>
              </a:ext>
            </a:extLst>
          </p:cNvPr>
          <p:cNvSpPr/>
          <p:nvPr/>
        </p:nvSpPr>
        <p:spPr>
          <a:xfrm>
            <a:off x="468884" y="969454"/>
            <a:ext cx="11008903" cy="400110"/>
          </a:xfrm>
          <a:prstGeom prst="rect">
            <a:avLst/>
          </a:prstGeom>
          <a:blipFill>
            <a:blip r:embed="rId3"/>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 Wildfire: A Global Concern</a:t>
            </a:r>
            <a:endParaRPr lang="en-IN" sz="2000" b="1"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8C199920-54D4-4A75-B688-03A97CB49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913" y="2583099"/>
            <a:ext cx="6521569" cy="3185464"/>
          </a:xfrm>
          <a:prstGeom prst="rect">
            <a:avLst/>
          </a:prstGeom>
        </p:spPr>
      </p:pic>
      <p:pic>
        <p:nvPicPr>
          <p:cNvPr id="7" name="Picture 6">
            <a:extLst>
              <a:ext uri="{FF2B5EF4-FFF2-40B4-BE49-F238E27FC236}">
                <a16:creationId xmlns:a16="http://schemas.microsoft.com/office/drawing/2014/main" id="{999245FA-5D70-41F3-A04E-C67574C7E1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5752"/>
            <a:ext cx="858644" cy="858644"/>
          </a:xfrm>
          <a:prstGeom prst="rect">
            <a:avLst/>
          </a:prstGeom>
        </p:spPr>
      </p:pic>
    </p:spTree>
    <p:extLst>
      <p:ext uri="{BB962C8B-B14F-4D97-AF65-F5344CB8AC3E}">
        <p14:creationId xmlns:p14="http://schemas.microsoft.com/office/powerpoint/2010/main" val="1779430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4C0FAD-0B8D-4505-B2DC-1DBA4B4D39B1}"/>
              </a:ext>
            </a:extLst>
          </p:cNvPr>
          <p:cNvSpPr>
            <a:spLocks noGrp="1"/>
          </p:cNvSpPr>
          <p:nvPr>
            <p:ph idx="1"/>
          </p:nvPr>
        </p:nvSpPr>
        <p:spPr>
          <a:xfrm>
            <a:off x="776866" y="1341037"/>
            <a:ext cx="10515600" cy="5374888"/>
          </a:xfrm>
        </p:spPr>
        <p:txBody>
          <a:bodyPr>
            <a:normAutofit fontScale="85000" lnSpcReduction="20000"/>
          </a:bodyPr>
          <a:lstStyle/>
          <a:p>
            <a:pPr algn="just">
              <a:buFont typeface="Wingdings" panose="05000000000000000000" pitchFamily="2" charset="2"/>
              <a:buChar char="Ø"/>
            </a:pPr>
            <a:r>
              <a:rPr lang="en-GB" sz="1900" b="1" dirty="0">
                <a:latin typeface="Arial" panose="020B0604020202020204" pitchFamily="34" charset="0"/>
                <a:cs typeface="Arial" panose="020B0604020202020204" pitchFamily="34" charset="0"/>
              </a:rPr>
              <a:t>Greece, with its Mediterranean climate and extensive forested areas, has always been susceptible to wildfires.</a:t>
            </a:r>
          </a:p>
          <a:p>
            <a:pPr algn="just">
              <a:buFont typeface="Wingdings" panose="05000000000000000000" pitchFamily="2" charset="2"/>
              <a:buChar char="Ø"/>
            </a:pPr>
            <a:r>
              <a:rPr lang="en-GB" sz="1900" b="1" dirty="0">
                <a:latin typeface="Arial" panose="020B0604020202020204" pitchFamily="34" charset="0"/>
                <a:cs typeface="Arial" panose="020B0604020202020204" pitchFamily="34" charset="0"/>
              </a:rPr>
              <a:t>However, the past decade (2013-2023) has seen an unprecedented surge in these destructive events.</a:t>
            </a:r>
          </a:p>
          <a:p>
            <a:pPr algn="just">
              <a:buFont typeface="Wingdings" panose="05000000000000000000" pitchFamily="2" charset="2"/>
              <a:buChar char="Ø"/>
            </a:pPr>
            <a:r>
              <a:rPr lang="en-GB" sz="1900" b="1" dirty="0">
                <a:latin typeface="Arial" panose="020B0604020202020204" pitchFamily="34" charset="0"/>
                <a:cs typeface="Arial" panose="020B0604020202020204" pitchFamily="34" charset="0"/>
              </a:rPr>
              <a:t>Each year, news headlines relay harrowing tales of villages evacuated, ancient forests reduced to ash, and sadly, lives lost.</a:t>
            </a:r>
          </a:p>
          <a:p>
            <a:pPr algn="just">
              <a:buFont typeface="Wingdings" panose="05000000000000000000" pitchFamily="2" charset="2"/>
              <a:buChar char="Ø"/>
            </a:pPr>
            <a:r>
              <a:rPr lang="en-GB" sz="1900" b="1" dirty="0">
                <a:latin typeface="Arial" panose="020B0604020202020204" pitchFamily="34" charset="0"/>
                <a:cs typeface="Arial" panose="020B0604020202020204" pitchFamily="34" charset="0"/>
              </a:rPr>
              <a:t>Notably, in August 2023, Greece faced the largest wildfire in the European Union.</a:t>
            </a: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endParaRPr lang="en-GB" sz="2000" b="1"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GB" sz="1900" b="1" dirty="0">
                <a:latin typeface="Arial" panose="020B0604020202020204" pitchFamily="34" charset="0"/>
                <a:cs typeface="Arial" panose="020B0604020202020204" pitchFamily="34" charset="0"/>
              </a:rPr>
              <a:t>This recent development in August 2023 is a key reason why our group, Pyro Vision, has chosen Greece as the focal point for our wildfire research efforts.</a:t>
            </a:r>
            <a:endParaRPr lang="en-GB" sz="1300" b="1"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4A2C452E-403F-4C8F-949D-F47621AEE657}"/>
              </a:ext>
            </a:extLst>
          </p:cNvPr>
          <p:cNvSpPr>
            <a:spLocks noGrp="1"/>
          </p:cNvSpPr>
          <p:nvPr>
            <p:ph type="title"/>
          </p:nvPr>
        </p:nvSpPr>
        <p:spPr>
          <a:xfrm>
            <a:off x="776866" y="732503"/>
            <a:ext cx="10515600"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Greece: A Nation Under Siege</a:t>
            </a:r>
            <a:endParaRPr lang="en-IN" sz="20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9C87AA8-CE25-497F-91EE-591182B2AB43}"/>
              </a:ext>
            </a:extLst>
          </p:cNvPr>
          <p:cNvPicPr>
            <a:picLocks noChangeAspect="1"/>
          </p:cNvPicPr>
          <p:nvPr/>
        </p:nvPicPr>
        <p:blipFill>
          <a:blip r:embed="rId3"/>
          <a:stretch>
            <a:fillRect/>
          </a:stretch>
        </p:blipFill>
        <p:spPr>
          <a:xfrm>
            <a:off x="3120714" y="2910721"/>
            <a:ext cx="5043576" cy="3214776"/>
          </a:xfrm>
          <a:prstGeom prst="rect">
            <a:avLst/>
          </a:prstGeom>
        </p:spPr>
      </p:pic>
      <p:pic>
        <p:nvPicPr>
          <p:cNvPr id="5" name="Picture 4">
            <a:extLst>
              <a:ext uri="{FF2B5EF4-FFF2-40B4-BE49-F238E27FC236}">
                <a16:creationId xmlns:a16="http://schemas.microsoft.com/office/drawing/2014/main" id="{248CE6B6-DF06-4296-98EA-33D622BB55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372" y="61692"/>
            <a:ext cx="1228725" cy="562162"/>
          </a:xfrm>
          <a:prstGeom prst="rect">
            <a:avLst/>
          </a:prstGeom>
        </p:spPr>
      </p:pic>
      <p:sp>
        <p:nvSpPr>
          <p:cNvPr id="2" name="Rectangle 1">
            <a:extLst>
              <a:ext uri="{FF2B5EF4-FFF2-40B4-BE49-F238E27FC236}">
                <a16:creationId xmlns:a16="http://schemas.microsoft.com/office/drawing/2014/main" id="{A32DA0A4-F0BE-4940-81C3-BFD87DFC9243}"/>
              </a:ext>
            </a:extLst>
          </p:cNvPr>
          <p:cNvSpPr/>
          <p:nvPr/>
        </p:nvSpPr>
        <p:spPr>
          <a:xfrm>
            <a:off x="1853459" y="19607"/>
            <a:ext cx="7578086" cy="646331"/>
          </a:xfrm>
          <a:prstGeom prst="rect">
            <a:avLst/>
          </a:prstGeom>
        </p:spPr>
        <p:txBody>
          <a:bodyPr wrap="square">
            <a:spAutoFit/>
          </a:bodyPr>
          <a:lstStyle/>
          <a:p>
            <a:r>
              <a:rPr lang="en-GB" sz="3600" b="1" i="1" dirty="0">
                <a:latin typeface="Arial" panose="020B0604020202020204" pitchFamily="34" charset="0"/>
                <a:cs typeface="Arial" panose="020B0604020202020204" pitchFamily="34" charset="0"/>
              </a:rPr>
              <a:t>Project Background</a:t>
            </a:r>
            <a:endParaRPr lang="en-GB" sz="3600" dirty="0"/>
          </a:p>
        </p:txBody>
      </p:sp>
      <p:pic>
        <p:nvPicPr>
          <p:cNvPr id="8" name="Picture 7">
            <a:extLst>
              <a:ext uri="{FF2B5EF4-FFF2-40B4-BE49-F238E27FC236}">
                <a16:creationId xmlns:a16="http://schemas.microsoft.com/office/drawing/2014/main" id="{5C72B818-7E53-4DF8-8663-9C9542CEC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09905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146C7-724B-446A-8B78-2DD62364C00D}"/>
              </a:ext>
            </a:extLst>
          </p:cNvPr>
          <p:cNvSpPr>
            <a:spLocks noGrp="1"/>
          </p:cNvSpPr>
          <p:nvPr>
            <p:ph idx="1"/>
          </p:nvPr>
        </p:nvSpPr>
        <p:spPr>
          <a:xfrm>
            <a:off x="776866" y="1465469"/>
            <a:ext cx="10515600" cy="5212955"/>
          </a:xfrm>
        </p:spPr>
        <p:txBody>
          <a:bodyPr>
            <a:normAutofit/>
          </a:bodyPr>
          <a:lstStyle/>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Our primary goal is to develop a robust machine learning model that predicts wildfire occurrences in Greece.</a:t>
            </a:r>
          </a:p>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We aim to utilize our machine learning expertise gained from our coursework to create an accurate prediction system.</a:t>
            </a:r>
          </a:p>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We will use data sourced from various reputable sources, including the NASA firm website, to train, validate, and test our model.</a:t>
            </a:r>
          </a:p>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The training dataset will encompass data from 2013 to 2019, the validation dataset from 2019 to 2022, and the testing dataset from 2022 to 2023.</a:t>
            </a:r>
          </a:p>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The outcome of this prediction model will enable more intensive monitoring in potential fire-prone areas, aiding in preparation and mitigation efforts. </a:t>
            </a:r>
          </a:p>
          <a:p>
            <a:pPr algn="just">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The outcomes of our prediction model hold the potential to benefit a diverse range of stakeholders, including:</a:t>
            </a:r>
          </a:p>
          <a:p>
            <a:pPr algn="just">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lgn="just">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0" indent="0" algn="just">
              <a:spcBef>
                <a:spcPts val="600"/>
              </a:spcBef>
              <a:buNone/>
            </a:pPr>
            <a:endParaRPr lang="en-GB" sz="2000" b="1" dirty="0">
              <a:latin typeface="Arial" panose="020B0604020202020204" pitchFamily="34" charset="0"/>
              <a:cs typeface="Arial" panose="020B0604020202020204" pitchFamily="34" charset="0"/>
            </a:endParaRPr>
          </a:p>
          <a:p>
            <a:pPr algn="just">
              <a:spcBef>
                <a:spcPts val="600"/>
              </a:spcBef>
              <a:buFont typeface="Wingdings" panose="05000000000000000000" pitchFamily="2" charset="2"/>
              <a:buChar char="ü"/>
            </a:pPr>
            <a:endParaRPr lang="en-GB" sz="2400" b="1" dirty="0">
              <a:latin typeface="Arial" panose="020B0604020202020204" pitchFamily="34" charset="0"/>
              <a:cs typeface="Arial" panose="020B0604020202020204" pitchFamily="34" charset="0"/>
            </a:endParaRPr>
          </a:p>
        </p:txBody>
      </p:sp>
      <p:sp>
        <p:nvSpPr>
          <p:cNvPr id="16" name="Title 3">
            <a:extLst>
              <a:ext uri="{FF2B5EF4-FFF2-40B4-BE49-F238E27FC236}">
                <a16:creationId xmlns:a16="http://schemas.microsoft.com/office/drawing/2014/main" id="{0C016A87-BBDE-4F1D-BCB2-6CDAC194E678}"/>
              </a:ext>
            </a:extLst>
          </p:cNvPr>
          <p:cNvSpPr>
            <a:spLocks noGrp="1"/>
          </p:cNvSpPr>
          <p:nvPr>
            <p:ph type="title"/>
          </p:nvPr>
        </p:nvSpPr>
        <p:spPr>
          <a:xfrm>
            <a:off x="776866" y="902865"/>
            <a:ext cx="10515600"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Goal 1: Prediction of Wildfire Occurrence in Greece</a:t>
            </a:r>
            <a:endParaRPr lang="en-IN" sz="2000" b="1"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7B1F5FE2-728C-4F67-B8A0-DBEB602C9A7B}"/>
              </a:ext>
            </a:extLst>
          </p:cNvPr>
          <p:cNvPicPr>
            <a:picLocks noChangeAspect="1"/>
          </p:cNvPicPr>
          <p:nvPr/>
        </p:nvPicPr>
        <p:blipFill>
          <a:blip r:embed="rId3"/>
          <a:stretch>
            <a:fillRect/>
          </a:stretch>
        </p:blipFill>
        <p:spPr>
          <a:xfrm>
            <a:off x="4145380" y="4338216"/>
            <a:ext cx="2904226" cy="2340208"/>
          </a:xfrm>
          <a:prstGeom prst="rect">
            <a:avLst/>
          </a:prstGeom>
        </p:spPr>
      </p:pic>
      <p:sp>
        <p:nvSpPr>
          <p:cNvPr id="2" name="Rectangle 1">
            <a:extLst>
              <a:ext uri="{FF2B5EF4-FFF2-40B4-BE49-F238E27FC236}">
                <a16:creationId xmlns:a16="http://schemas.microsoft.com/office/drawing/2014/main" id="{F6E40E4C-D83F-4F48-A920-A0C3E55171C4}"/>
              </a:ext>
            </a:extLst>
          </p:cNvPr>
          <p:cNvSpPr/>
          <p:nvPr/>
        </p:nvSpPr>
        <p:spPr>
          <a:xfrm>
            <a:off x="1772700" y="121420"/>
            <a:ext cx="7904728"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Project Scope: Goals and Direction</a:t>
            </a:r>
            <a:endParaRPr lang="en-GB" sz="3600" i="1" dirty="0"/>
          </a:p>
        </p:txBody>
      </p:sp>
      <p:pic>
        <p:nvPicPr>
          <p:cNvPr id="7" name="Picture 6">
            <a:extLst>
              <a:ext uri="{FF2B5EF4-FFF2-40B4-BE49-F238E27FC236}">
                <a16:creationId xmlns:a16="http://schemas.microsoft.com/office/drawing/2014/main" id="{9B11505B-336C-4618-AC41-42C97F069F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128" y="179576"/>
            <a:ext cx="1228725" cy="530018"/>
          </a:xfrm>
          <a:prstGeom prst="rect">
            <a:avLst/>
          </a:prstGeom>
        </p:spPr>
      </p:pic>
      <p:pic>
        <p:nvPicPr>
          <p:cNvPr id="8" name="Picture 7">
            <a:extLst>
              <a:ext uri="{FF2B5EF4-FFF2-40B4-BE49-F238E27FC236}">
                <a16:creationId xmlns:a16="http://schemas.microsoft.com/office/drawing/2014/main" id="{9994B827-84EC-4B29-A11F-B286CE215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353247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66243-7D52-466D-8CC3-70442CB481A5}"/>
              </a:ext>
            </a:extLst>
          </p:cNvPr>
          <p:cNvSpPr>
            <a:spLocks noGrp="1"/>
          </p:cNvSpPr>
          <p:nvPr>
            <p:ph idx="1"/>
          </p:nvPr>
        </p:nvSpPr>
        <p:spPr>
          <a:xfrm>
            <a:off x="838200" y="1407612"/>
            <a:ext cx="10515600" cy="5340873"/>
          </a:xfrm>
        </p:spPr>
        <p:txBody>
          <a:bodyPr>
            <a:normAutofit/>
          </a:bodyPr>
          <a:lstStyle/>
          <a:p>
            <a:pPr>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Our second goal involves developing a smoke detection system, for areas during wildfire situations.</a:t>
            </a:r>
          </a:p>
          <a:p>
            <a:pPr>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This system will provide early alerts to response teams, ensuring the safety of firefighters, efficient resource allocation, and effective evacuation planning.</a:t>
            </a:r>
          </a:p>
          <a:p>
            <a:pPr>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Real-time data on fire progression will be crucial in reducing property damage, economic costs, and environmental impact.</a:t>
            </a:r>
          </a:p>
          <a:p>
            <a:pPr>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Our motivation for pursuing this goal is to contribute to enhancing wildfire response and management.</a:t>
            </a: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r>
              <a:rPr lang="en-GB" sz="1600" b="1" dirty="0">
                <a:latin typeface="Arial" panose="020B0604020202020204" pitchFamily="34" charset="0"/>
                <a:cs typeface="Arial" panose="020B0604020202020204" pitchFamily="34" charset="0"/>
              </a:rPr>
              <a:t>This Smoke detection technology offers valuable data and early valuable capabilities that benefit a wide range of stakeholders, from emergency responders and local authorities to property owners and environmental agencies.</a:t>
            </a: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2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sz="2400" b="1" dirty="0">
              <a:latin typeface="Arial" panose="020B0604020202020204" pitchFamily="34" charset="0"/>
              <a:cs typeface="Arial" panose="020B0604020202020204" pitchFamily="34" charset="0"/>
            </a:endParaRPr>
          </a:p>
          <a:p>
            <a:pPr>
              <a:spcBef>
                <a:spcPts val="600"/>
              </a:spcBef>
              <a:buFont typeface="Wingdings" panose="05000000000000000000" pitchFamily="2" charset="2"/>
              <a:buChar char="ü"/>
            </a:pPr>
            <a:endParaRPr lang="en-GB" b="1" dirty="0"/>
          </a:p>
        </p:txBody>
      </p:sp>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838200" y="882974"/>
            <a:ext cx="10515600"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Goal 2: Smoke Detection for Unstructured Data.</a:t>
            </a:r>
          </a:p>
        </p:txBody>
      </p:sp>
      <p:pic>
        <p:nvPicPr>
          <p:cNvPr id="19" name="Picture 18">
            <a:extLst>
              <a:ext uri="{FF2B5EF4-FFF2-40B4-BE49-F238E27FC236}">
                <a16:creationId xmlns:a16="http://schemas.microsoft.com/office/drawing/2014/main" id="{4D932625-F883-4D6B-A415-B9D8AA27E160}"/>
              </a:ext>
            </a:extLst>
          </p:cNvPr>
          <p:cNvPicPr>
            <a:picLocks noChangeAspect="1"/>
          </p:cNvPicPr>
          <p:nvPr/>
        </p:nvPicPr>
        <p:blipFill>
          <a:blip r:embed="rId3"/>
          <a:stretch>
            <a:fillRect/>
          </a:stretch>
        </p:blipFill>
        <p:spPr>
          <a:xfrm>
            <a:off x="2598001" y="3097506"/>
            <a:ext cx="6439302" cy="2833190"/>
          </a:xfrm>
          <a:prstGeom prst="rect">
            <a:avLst/>
          </a:prstGeom>
        </p:spPr>
      </p:pic>
      <p:pic>
        <p:nvPicPr>
          <p:cNvPr id="5" name="Picture 4">
            <a:extLst>
              <a:ext uri="{FF2B5EF4-FFF2-40B4-BE49-F238E27FC236}">
                <a16:creationId xmlns:a16="http://schemas.microsoft.com/office/drawing/2014/main" id="{45D29064-F76D-4BBD-91BF-61B955E27D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649" y="175404"/>
            <a:ext cx="1228725" cy="470148"/>
          </a:xfrm>
          <a:prstGeom prst="rect">
            <a:avLst/>
          </a:prstGeom>
        </p:spPr>
      </p:pic>
      <p:sp>
        <p:nvSpPr>
          <p:cNvPr id="6" name="Rectangle 5">
            <a:extLst>
              <a:ext uri="{FF2B5EF4-FFF2-40B4-BE49-F238E27FC236}">
                <a16:creationId xmlns:a16="http://schemas.microsoft.com/office/drawing/2014/main" id="{F5C87E35-0D4C-4999-88D3-12F933F27D4B}"/>
              </a:ext>
            </a:extLst>
          </p:cNvPr>
          <p:cNvSpPr/>
          <p:nvPr/>
        </p:nvSpPr>
        <p:spPr>
          <a:xfrm>
            <a:off x="1865288" y="67753"/>
            <a:ext cx="7904728"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Project Scope: Goals and Direction</a:t>
            </a:r>
            <a:endParaRPr lang="en-GB" sz="3600" i="1" dirty="0"/>
          </a:p>
        </p:txBody>
      </p:sp>
      <p:pic>
        <p:nvPicPr>
          <p:cNvPr id="8" name="Picture 7">
            <a:extLst>
              <a:ext uri="{FF2B5EF4-FFF2-40B4-BE49-F238E27FC236}">
                <a16:creationId xmlns:a16="http://schemas.microsoft.com/office/drawing/2014/main" id="{BB56FD28-5031-4915-9346-5510E4F099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796119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66243-7D52-466D-8CC3-70442CB481A5}"/>
              </a:ext>
            </a:extLst>
          </p:cNvPr>
          <p:cNvSpPr>
            <a:spLocks noGrp="1"/>
          </p:cNvSpPr>
          <p:nvPr>
            <p:ph idx="1"/>
          </p:nvPr>
        </p:nvSpPr>
        <p:spPr>
          <a:xfrm>
            <a:off x="838200" y="1373839"/>
            <a:ext cx="10515600" cy="5359878"/>
          </a:xfrm>
        </p:spPr>
        <p:txBody>
          <a:bodyPr>
            <a:normAutofit lnSpcReduction="10000"/>
          </a:bodyPr>
          <a:lstStyle/>
          <a:p>
            <a:pPr>
              <a:buFont typeface="Wingdings" panose="05000000000000000000" pitchFamily="2" charset="2"/>
              <a:buChar char="ü"/>
            </a:pPr>
            <a:r>
              <a:rPr lang="en-GB" sz="1600" b="1" dirty="0">
                <a:latin typeface="Arial" panose="020B0604020202020204" pitchFamily="34" charset="0"/>
                <a:cs typeface="Arial" panose="020B0604020202020204" pitchFamily="34" charset="0"/>
              </a:rPr>
              <a:t>In addition to prediction and response, our project aims to address the recovery aspect.</a:t>
            </a: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marL="0" indent="0">
              <a:buNone/>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r>
              <a:rPr lang="en-GB" sz="1600" b="1" dirty="0">
                <a:latin typeface="Arial" panose="020B0604020202020204" pitchFamily="34" charset="0"/>
                <a:cs typeface="Arial" panose="020B0604020202020204" pitchFamily="34" charset="0"/>
              </a:rPr>
              <a:t>We plan to visualize the extent of land burned by wildfires in Greece annually from 2013 to 2023.</a:t>
            </a:r>
          </a:p>
          <a:p>
            <a:pPr>
              <a:buFont typeface="Wingdings" panose="05000000000000000000" pitchFamily="2" charset="2"/>
              <a:buChar char="ü"/>
            </a:pPr>
            <a:r>
              <a:rPr lang="en-GB" sz="1600" b="1" dirty="0">
                <a:latin typeface="Arial" panose="020B0604020202020204" pitchFamily="34" charset="0"/>
                <a:cs typeface="Arial" panose="020B0604020202020204" pitchFamily="34" charset="0"/>
              </a:rPr>
              <a:t>We will also estimate the cost of suppressing wildfires per fire in Greece.</a:t>
            </a:r>
          </a:p>
          <a:p>
            <a:pPr>
              <a:buFont typeface="Wingdings" panose="05000000000000000000" pitchFamily="2" charset="2"/>
              <a:buChar char="ü"/>
            </a:pPr>
            <a:r>
              <a:rPr lang="en-GB" sz="1600" b="1" dirty="0">
                <a:latin typeface="Arial" panose="020B0604020202020204" pitchFamily="34" charset="0"/>
                <a:cs typeface="Arial" panose="020B0604020202020204" pitchFamily="34" charset="0"/>
              </a:rPr>
              <a:t>This visualization will shed light on the recovery side, showcasing the long-term impact of wildfires and the associated financial burdens.  </a:t>
            </a: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1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2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2400" b="1"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GB" b="1" dirty="0"/>
          </a:p>
        </p:txBody>
      </p:sp>
      <p:sp>
        <p:nvSpPr>
          <p:cNvPr id="7" name="Title 3">
            <a:extLst>
              <a:ext uri="{FF2B5EF4-FFF2-40B4-BE49-F238E27FC236}">
                <a16:creationId xmlns:a16="http://schemas.microsoft.com/office/drawing/2014/main" id="{6966DE15-5AE6-422A-94BF-7E2B88F0130F}"/>
              </a:ext>
            </a:extLst>
          </p:cNvPr>
          <p:cNvSpPr>
            <a:spLocks noGrp="1"/>
          </p:cNvSpPr>
          <p:nvPr>
            <p:ph type="title"/>
          </p:nvPr>
        </p:nvSpPr>
        <p:spPr>
          <a:xfrm>
            <a:off x="838200" y="830241"/>
            <a:ext cx="10515600" cy="369332"/>
          </a:xfrm>
          <a:prstGeom prst="rect">
            <a:avLst/>
          </a:prstGeom>
          <a:blipFill>
            <a:blip r:embed="rId2"/>
            <a:tile tx="0" ty="0" sx="100000" sy="100000" flip="none" algn="tl"/>
          </a:blipFill>
        </p:spPr>
        <p:txBody>
          <a:bodyPr wrap="square">
            <a:spAutoFit/>
          </a:bodyPr>
          <a:lstStyle/>
          <a:p>
            <a:r>
              <a:rPr lang="en-GB" sz="2000" b="1" dirty="0">
                <a:latin typeface="Arial" panose="020B0604020202020204" pitchFamily="34" charset="0"/>
                <a:cs typeface="Arial" panose="020B0604020202020204" pitchFamily="34" charset="0"/>
              </a:rPr>
              <a:t>Goal 3: Visualizing Area Burned by Wildfires (2013-2023) in Greece</a:t>
            </a:r>
            <a:r>
              <a:rPr lang="en-GB" sz="20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67758ED1-9459-44E9-9A9F-91B5655FCF4B}"/>
              </a:ext>
            </a:extLst>
          </p:cNvPr>
          <p:cNvPicPr>
            <a:picLocks noChangeAspect="1"/>
          </p:cNvPicPr>
          <p:nvPr/>
        </p:nvPicPr>
        <p:blipFill>
          <a:blip r:embed="rId3"/>
          <a:stretch>
            <a:fillRect/>
          </a:stretch>
        </p:blipFill>
        <p:spPr>
          <a:xfrm>
            <a:off x="4368155" y="1761893"/>
            <a:ext cx="3596902" cy="3517474"/>
          </a:xfrm>
          <a:prstGeom prst="rect">
            <a:avLst/>
          </a:prstGeom>
        </p:spPr>
      </p:pic>
      <p:pic>
        <p:nvPicPr>
          <p:cNvPr id="5" name="Picture 4">
            <a:extLst>
              <a:ext uri="{FF2B5EF4-FFF2-40B4-BE49-F238E27FC236}">
                <a16:creationId xmlns:a16="http://schemas.microsoft.com/office/drawing/2014/main" id="{4F9A1A0A-366E-419D-ACB8-727D40B448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89" y="156705"/>
            <a:ext cx="1228725" cy="470148"/>
          </a:xfrm>
          <a:prstGeom prst="rect">
            <a:avLst/>
          </a:prstGeom>
        </p:spPr>
      </p:pic>
      <p:sp>
        <p:nvSpPr>
          <p:cNvPr id="2" name="Rectangle 1">
            <a:extLst>
              <a:ext uri="{FF2B5EF4-FFF2-40B4-BE49-F238E27FC236}">
                <a16:creationId xmlns:a16="http://schemas.microsoft.com/office/drawing/2014/main" id="{38963104-CDF0-4ED6-B179-F5886295CC0A}"/>
              </a:ext>
            </a:extLst>
          </p:cNvPr>
          <p:cNvSpPr/>
          <p:nvPr/>
        </p:nvSpPr>
        <p:spPr>
          <a:xfrm>
            <a:off x="1934300" y="68613"/>
            <a:ext cx="7904728" cy="646331"/>
          </a:xfrm>
          <a:prstGeom prst="rect">
            <a:avLst/>
          </a:prstGeom>
        </p:spPr>
        <p:txBody>
          <a:bodyPr wrap="none">
            <a:spAutoFit/>
          </a:bodyPr>
          <a:lstStyle/>
          <a:p>
            <a:r>
              <a:rPr lang="en-GB" sz="3600" b="1" i="1" dirty="0">
                <a:latin typeface="Arial" panose="020B0604020202020204" pitchFamily="34" charset="0"/>
                <a:cs typeface="Arial" panose="020B0604020202020204" pitchFamily="34" charset="0"/>
              </a:rPr>
              <a:t>Project Scope: Goals and Direction</a:t>
            </a:r>
            <a:endParaRPr lang="en-GB" sz="3600" i="1" dirty="0"/>
          </a:p>
        </p:txBody>
      </p:sp>
      <p:pic>
        <p:nvPicPr>
          <p:cNvPr id="8" name="Picture 7">
            <a:extLst>
              <a:ext uri="{FF2B5EF4-FFF2-40B4-BE49-F238E27FC236}">
                <a16:creationId xmlns:a16="http://schemas.microsoft.com/office/drawing/2014/main" id="{E2EC3AE1-8E73-4ED9-A446-DEF05A8E0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92466" y="1"/>
            <a:ext cx="858644" cy="858644"/>
          </a:xfrm>
          <a:prstGeom prst="rect">
            <a:avLst/>
          </a:prstGeom>
        </p:spPr>
      </p:pic>
    </p:spTree>
    <p:extLst>
      <p:ext uri="{BB962C8B-B14F-4D97-AF65-F5344CB8AC3E}">
        <p14:creationId xmlns:p14="http://schemas.microsoft.com/office/powerpoint/2010/main" val="1384574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2492</Words>
  <Application>Microsoft Office PowerPoint</Application>
  <PresentationFormat>Widescreen</PresentationFormat>
  <Paragraphs>431</Paragraphs>
  <Slides>20</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vt:lpstr>
      <vt:lpstr>Wingdings</vt:lpstr>
      <vt:lpstr>Office Theme</vt:lpstr>
      <vt:lpstr>PowerPoint Presentation</vt:lpstr>
      <vt:lpstr>Introduction</vt:lpstr>
      <vt:lpstr>Team Members and their Roles</vt:lpstr>
      <vt:lpstr>Project Background</vt:lpstr>
      <vt:lpstr>Project Background</vt:lpstr>
      <vt:lpstr>Greece: A Nation Under Siege</vt:lpstr>
      <vt:lpstr>Goal 1: Prediction of Wildfire Occurrence in Greece</vt:lpstr>
      <vt:lpstr>Goal 2: Smoke Detection for Unstructured Data.</vt:lpstr>
      <vt:lpstr>Goal 3: Visualizing Area Burned by Wildfires (2013-2023) in Greece  </vt:lpstr>
      <vt:lpstr>Data Sources, Data processing and technique Used.</vt:lpstr>
      <vt:lpstr>Prediction of Wildfire Occurrence in Greece</vt:lpstr>
      <vt:lpstr>Smoke Detection</vt:lpstr>
      <vt:lpstr>Visualising Area Burned by Wildfires (2013-2023) in Greece</vt:lpstr>
      <vt:lpstr>Visualising Area Burned by Wildfires (2013-2023) in Greece</vt:lpstr>
      <vt:lpstr>Prediction of Wildfire Occurrence in Greece</vt:lpstr>
      <vt:lpstr>Smoke Detection in Recent Greece Wildfires Videos</vt:lpstr>
      <vt:lpstr>Smoke Detection in Recent Greece Wildfires Videos</vt:lpstr>
      <vt:lpstr>Visualising Estimated cost to suppress wildfires per fire in Greece</vt:lpstr>
      <vt:lpstr>Visualising Estimated cost to suppress wildfires per fire in Greece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Khursheed</dc:creator>
  <cp:lastModifiedBy>Ahmed Khursheed</cp:lastModifiedBy>
  <cp:revision>67</cp:revision>
  <dcterms:created xsi:type="dcterms:W3CDTF">2023-09-14T08:37:00Z</dcterms:created>
  <dcterms:modified xsi:type="dcterms:W3CDTF">2023-09-18T10:13:59Z</dcterms:modified>
</cp:coreProperties>
</file>